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ryten.mm.rpi.edu/TAI/tai.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ryten.mm.rpi.edu/TAI/tai.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fd5978c0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ffd5978c0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ffd5978c0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ffd5978c0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fd5978c0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ffd5978c0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fbc3a805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fbc3a805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fe7d80c1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fe7d80c1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e7d80c13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e7d80c13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0039ac348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0039ac348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https://kryten.mm.rpi.edu/TAI/tai.html</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039ac348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0039ac348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https://kryten.mm.rpi.edu/TAI/tai.html</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fe7d80c1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fe7d80c1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fbc79814c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fbc79814c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fe98f9d96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fe98f9d96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0039ac3484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30039ac348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0039ac3484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30039ac3484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30039ac3484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0039ac3484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30039ac3484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30039ac3484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039ac3484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0039ac3484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0039ac3484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30039ac3484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05cb73dc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05cb73dc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039ac348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039ac348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05cb73dc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05cb73dc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005cb73dc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05cb73dc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fbc79814c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fbc79814c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fe98f9d96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fe98f9d96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fbc79814c1_0_2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fbc79814c1_0_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fbc3a805a3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fbc3a805a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fbc3a805a3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fbc3a805a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bc3a805a3_0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fbc3a805a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fbc3a805a3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fbc3a805a3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fbc3a805a3_0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2fbc3a805a3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05cb73dc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3005cb73dc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005cb73dc4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005cb73dc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05cb73dc4_0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005cb73dc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05cb73dc4_0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3005cb73dc4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fe98f9d96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fe98f9d96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https://www.theverge.com/2021/3/23/22347127/goldman-sachs-apple-card-no-gender-discrimination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005cb73dc4_0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3005cb73dc4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005cb73dc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005cb73dc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fe98f9d96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fe98f9d96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https://www.theverge.com/2021/3/23/22347127/goldman-sachs-apple-card-no-gender-discrimination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fe98f9d96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fe98f9d96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https://www.theverge.com/2021/3/23/22347127/goldman-sachs-apple-card-no-gender-discrimination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fe98f9d96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fe98f9d96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https://www.theverge.com/2021/3/23/22347127/goldman-sachs-apple-card-no-gender-discrimination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039ac34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039ac34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https://www.theverge.com/2021/3/23/22347127/goldman-sachs-apple-card-no-gender-discrimination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ffd8599e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ffd8599e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es.wikipedia.org/wiki/Caenorhabditis_elegans"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RI35E5ewBuI" TargetMode="External"/><Relationship Id="rId4" Type="http://schemas.openxmlformats.org/officeDocument/2006/relationships/image" Target="../media/image9.jp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www.nature.com/articles/d41586-023-02600-x" TargetMode="External"/><Relationship Id="rId4" Type="http://schemas.openxmlformats.org/officeDocument/2006/relationships/image" Target="../media/image22.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hyperlink" Target="https://www.ndtv.com/offbeat/hilarious-video-shows-cat-that-looks-like-a-dog-until-it-suddenly-moves-269028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25.jpg"/><Relationship Id="rId5" Type="http://schemas.openxmlformats.org/officeDocument/2006/relationships/image" Target="../media/image3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46.png"/><Relationship Id="rId5" Type="http://schemas.openxmlformats.org/officeDocument/2006/relationships/image" Target="../media/image38.png"/><Relationship Id="rId6"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openresearch.amsterdam/en/page/88292/master-theses---data-science-artificial-intellig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291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sz="3800"/>
              <a:t>Machine learning y deep learning: Ética y Consideraciones Futuras en AI</a:t>
            </a:r>
            <a:endParaRPr sz="3800"/>
          </a:p>
        </p:txBody>
      </p:sp>
      <p:sp>
        <p:nvSpPr>
          <p:cNvPr id="61" name="Google Shape;61;p14"/>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62" name="Google Shape;62;p14"/>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63" name="Google Shape;63;p14"/>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machine learning</a:t>
            </a:r>
            <a:endParaRPr/>
          </a:p>
        </p:txBody>
      </p:sp>
      <p:pic>
        <p:nvPicPr>
          <p:cNvPr id="125" name="Google Shape;125;p23"/>
          <p:cNvPicPr preferRelativeResize="0"/>
          <p:nvPr/>
        </p:nvPicPr>
        <p:blipFill>
          <a:blip r:embed="rId3">
            <a:alphaModFix/>
          </a:blip>
          <a:stretch>
            <a:fillRect/>
          </a:stretch>
        </p:blipFill>
        <p:spPr>
          <a:xfrm>
            <a:off x="528638" y="1170125"/>
            <a:ext cx="8086725" cy="3543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machine learning</a:t>
            </a:r>
            <a:endParaRPr/>
          </a:p>
        </p:txBody>
      </p:sp>
      <p:pic>
        <p:nvPicPr>
          <p:cNvPr id="131" name="Google Shape;131;p24"/>
          <p:cNvPicPr preferRelativeResize="0"/>
          <p:nvPr/>
        </p:nvPicPr>
        <p:blipFill>
          <a:blip r:embed="rId3">
            <a:alphaModFix/>
          </a:blip>
          <a:stretch>
            <a:fillRect/>
          </a:stretch>
        </p:blipFill>
        <p:spPr>
          <a:xfrm>
            <a:off x="504825" y="1185950"/>
            <a:ext cx="8134350" cy="3543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334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machine learning</a:t>
            </a:r>
            <a:endParaRPr/>
          </a:p>
        </p:txBody>
      </p:sp>
      <p:pic>
        <p:nvPicPr>
          <p:cNvPr id="137" name="Google Shape;137;p25"/>
          <p:cNvPicPr preferRelativeResize="0"/>
          <p:nvPr/>
        </p:nvPicPr>
        <p:blipFill>
          <a:blip r:embed="rId3">
            <a:alphaModFix/>
          </a:blip>
          <a:stretch>
            <a:fillRect/>
          </a:stretch>
        </p:blipFill>
        <p:spPr>
          <a:xfrm>
            <a:off x="1909100" y="1001900"/>
            <a:ext cx="6575261" cy="3820975"/>
          </a:xfrm>
          <a:prstGeom prst="rect">
            <a:avLst/>
          </a:prstGeom>
          <a:noFill/>
          <a:ln>
            <a:noFill/>
          </a:ln>
        </p:spPr>
      </p:pic>
      <p:pic>
        <p:nvPicPr>
          <p:cNvPr id="138" name="Google Shape;138;p25"/>
          <p:cNvPicPr preferRelativeResize="0"/>
          <p:nvPr/>
        </p:nvPicPr>
        <p:blipFill>
          <a:blip r:embed="rId4">
            <a:alphaModFix/>
          </a:blip>
          <a:stretch>
            <a:fillRect/>
          </a:stretch>
        </p:blipFill>
        <p:spPr>
          <a:xfrm>
            <a:off x="311700" y="2341275"/>
            <a:ext cx="1509500" cy="1485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356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t>Inteligencia artificial bionica </a:t>
            </a:r>
            <a:endParaRPr sz="2820"/>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70000"/>
              </a:lnSpc>
              <a:spcBef>
                <a:spcPts val="0"/>
              </a:spcBef>
              <a:spcAft>
                <a:spcPts val="0"/>
              </a:spcAft>
              <a:buClr>
                <a:srgbClr val="000000"/>
              </a:buClr>
              <a:buSzPts val="2800"/>
              <a:buFont typeface="Arial"/>
              <a:buNone/>
            </a:pPr>
            <a:r>
              <a:rPr lang="en" sz="2300">
                <a:solidFill>
                  <a:schemeClr val="dk1"/>
                </a:solidFill>
              </a:rPr>
              <a:t>No es equivalente a la ingeniería biónica, pero está relacionada:</a:t>
            </a:r>
            <a:endParaRPr sz="2300">
              <a:solidFill>
                <a:schemeClr val="dk1"/>
              </a:solidFill>
            </a:endParaRPr>
          </a:p>
          <a:p>
            <a:pPr indent="-196850" lvl="0" marL="228600" rtl="0" algn="l">
              <a:lnSpc>
                <a:spcPct val="70000"/>
              </a:lnSpc>
              <a:spcBef>
                <a:spcPts val="1000"/>
              </a:spcBef>
              <a:spcAft>
                <a:spcPts val="0"/>
              </a:spcAft>
              <a:buClr>
                <a:schemeClr val="dk1"/>
              </a:buClr>
              <a:buSzPts val="2300"/>
              <a:buChar char="•"/>
            </a:pPr>
            <a:r>
              <a:rPr lang="en" sz="2300">
                <a:solidFill>
                  <a:schemeClr val="dk1"/>
                </a:solidFill>
              </a:rPr>
              <a:t>Algoritmos genéticos</a:t>
            </a:r>
            <a:endParaRPr sz="2300">
              <a:solidFill>
                <a:schemeClr val="dk1"/>
              </a:solidFill>
            </a:endParaRPr>
          </a:p>
          <a:p>
            <a:pPr indent="-196850" lvl="0" marL="228600" rtl="0" algn="l">
              <a:lnSpc>
                <a:spcPct val="70000"/>
              </a:lnSpc>
              <a:spcBef>
                <a:spcPts val="1000"/>
              </a:spcBef>
              <a:spcAft>
                <a:spcPts val="0"/>
              </a:spcAft>
              <a:buClr>
                <a:schemeClr val="dk1"/>
              </a:buClr>
              <a:buSzPts val="2300"/>
              <a:buChar char="•"/>
            </a:pPr>
            <a:r>
              <a:rPr lang="en" sz="2300">
                <a:solidFill>
                  <a:schemeClr val="dk1"/>
                </a:solidFill>
              </a:rPr>
              <a:t>Inteligencia artificial bio-inspirada: </a:t>
            </a:r>
            <a:endParaRPr sz="2300">
              <a:solidFill>
                <a:schemeClr val="dk1"/>
              </a:solidFill>
            </a:endParaRPr>
          </a:p>
          <a:p>
            <a:pPr indent="-260350" lvl="1" marL="685800" rtl="0" algn="l">
              <a:lnSpc>
                <a:spcPct val="70000"/>
              </a:lnSpc>
              <a:spcBef>
                <a:spcPts val="1000"/>
              </a:spcBef>
              <a:spcAft>
                <a:spcPts val="0"/>
              </a:spcAft>
              <a:buClr>
                <a:schemeClr val="dk1"/>
              </a:buClr>
              <a:buSzPts val="2300"/>
              <a:buChar char="•"/>
            </a:pPr>
            <a:r>
              <a:rPr lang="en" sz="2300">
                <a:solidFill>
                  <a:schemeClr val="dk1"/>
                </a:solidFill>
              </a:rPr>
              <a:t>Redes neuronales </a:t>
            </a:r>
            <a:r>
              <a:rPr lang="en" sz="2300">
                <a:solidFill>
                  <a:schemeClr val="dk1"/>
                </a:solidFill>
              </a:rPr>
              <a:t>líquidas</a:t>
            </a:r>
            <a:r>
              <a:rPr lang="en" sz="2300">
                <a:solidFill>
                  <a:schemeClr val="dk1"/>
                </a:solidFill>
              </a:rPr>
              <a:t> </a:t>
            </a:r>
            <a:endParaRPr sz="2300">
              <a:solidFill>
                <a:schemeClr val="dk1"/>
              </a:solidFill>
            </a:endParaRPr>
          </a:p>
          <a:p>
            <a:pPr indent="-260350" lvl="1" marL="685800" rtl="0" algn="l">
              <a:lnSpc>
                <a:spcPct val="70000"/>
              </a:lnSpc>
              <a:spcBef>
                <a:spcPts val="1000"/>
              </a:spcBef>
              <a:spcAft>
                <a:spcPts val="0"/>
              </a:spcAft>
              <a:buClr>
                <a:schemeClr val="dk1"/>
              </a:buClr>
              <a:buSzPts val="2300"/>
              <a:buChar char="•"/>
            </a:pPr>
            <a:r>
              <a:rPr lang="en" sz="2300">
                <a:solidFill>
                  <a:schemeClr val="dk1"/>
                </a:solidFill>
              </a:rPr>
              <a:t>Ant Colony Optimization (ACO)</a:t>
            </a:r>
            <a:endParaRPr sz="2300">
              <a:solidFill>
                <a:schemeClr val="dk1"/>
              </a:solidFill>
            </a:endParaRPr>
          </a:p>
          <a:p>
            <a:pPr indent="-260350" lvl="1" marL="685800" rtl="0" algn="l">
              <a:lnSpc>
                <a:spcPct val="70000"/>
              </a:lnSpc>
              <a:spcBef>
                <a:spcPts val="1000"/>
              </a:spcBef>
              <a:spcAft>
                <a:spcPts val="0"/>
              </a:spcAft>
              <a:buClr>
                <a:schemeClr val="dk1"/>
              </a:buClr>
              <a:buSzPts val="2300"/>
              <a:buChar char="•"/>
            </a:pPr>
            <a:r>
              <a:rPr lang="en" sz="2300">
                <a:solidFill>
                  <a:schemeClr val="dk1"/>
                </a:solidFill>
              </a:rPr>
              <a:t>Redes Neuronales de Espigas (Spiking Neural Networks, SNN)</a:t>
            </a:r>
            <a:endParaRPr sz="2300">
              <a:solidFill>
                <a:schemeClr val="dk1"/>
              </a:solidFill>
            </a:endParaRPr>
          </a:p>
          <a:p>
            <a:pPr indent="-260350" lvl="1" marL="685800" rtl="0" algn="l">
              <a:lnSpc>
                <a:spcPct val="70000"/>
              </a:lnSpc>
              <a:spcBef>
                <a:spcPts val="1000"/>
              </a:spcBef>
              <a:spcAft>
                <a:spcPts val="0"/>
              </a:spcAft>
              <a:buClr>
                <a:schemeClr val="dk1"/>
              </a:buClr>
              <a:buSzPts val="2300"/>
              <a:buChar char="•"/>
            </a:pPr>
            <a:r>
              <a:rPr lang="en" sz="2300">
                <a:solidFill>
                  <a:schemeClr val="dk1"/>
                </a:solidFill>
              </a:rPr>
              <a:t>…</a:t>
            </a:r>
            <a:endParaRPr sz="23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279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Redes Neuronales Liquidas</a:t>
            </a:r>
            <a:endParaRPr/>
          </a:p>
        </p:txBody>
      </p:sp>
      <p:sp>
        <p:nvSpPr>
          <p:cNvPr id="150" name="Google Shape;150;p27"/>
          <p:cNvSpPr txBox="1"/>
          <p:nvPr>
            <p:ph idx="1" type="body"/>
          </p:nvPr>
        </p:nvSpPr>
        <p:spPr>
          <a:xfrm>
            <a:off x="311700" y="942325"/>
            <a:ext cx="5187600" cy="385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Char char="●"/>
            </a:pPr>
            <a:r>
              <a:rPr lang="en" sz="1700">
                <a:solidFill>
                  <a:schemeClr val="dk1"/>
                </a:solidFill>
              </a:rPr>
              <a:t>RNL fueron inspiradas por el nematodo microscópico, </a:t>
            </a:r>
            <a:r>
              <a:rPr lang="en" sz="1650">
                <a:solidFill>
                  <a:schemeClr val="hlink"/>
                </a:solidFill>
                <a:highlight>
                  <a:srgbClr val="1F1F1F"/>
                </a:highlight>
                <a:uFill>
                  <a:noFill/>
                </a:uFill>
                <a:hlinkClick r:id="rId3"/>
              </a:rPr>
              <a:t>Caenorhabditis elegans</a:t>
            </a:r>
            <a:r>
              <a:rPr lang="en" sz="1700">
                <a:solidFill>
                  <a:schemeClr val="dk1"/>
                </a:solidFill>
              </a:rPr>
              <a:t>, que tiene 302 neuronas en su sistema nervioso</a:t>
            </a:r>
            <a:endParaRPr sz="1700">
              <a:solidFill>
                <a:schemeClr val="dk1"/>
              </a:solidFill>
            </a:endParaRPr>
          </a:p>
          <a:p>
            <a:pPr indent="-336550" lvl="0" marL="457200" rtl="0" algn="l">
              <a:spcBef>
                <a:spcPts val="1000"/>
              </a:spcBef>
              <a:spcAft>
                <a:spcPts val="0"/>
              </a:spcAft>
              <a:buClr>
                <a:schemeClr val="dk1"/>
              </a:buClr>
              <a:buSzPts val="1700"/>
              <a:buChar char="●"/>
            </a:pPr>
            <a:r>
              <a:rPr lang="en" sz="1700">
                <a:solidFill>
                  <a:schemeClr val="dk1"/>
                </a:solidFill>
              </a:rPr>
              <a:t>Hasani codificó su red neuronal prestando especial atención a cómo las neuronas de C. elegans se activan y se comunican entre sí mediante impulsos eléctricos. En las ecuaciones que utilizó para estructurar su red neuronal, permitió que los parámetros cambien con el tiempo según los resultados de un conjunto anidado de ecuaciones diferenciales.</a:t>
            </a:r>
            <a:endParaRPr sz="1700">
              <a:solidFill>
                <a:schemeClr val="dk1"/>
              </a:solidFill>
            </a:endParaRPr>
          </a:p>
          <a:p>
            <a:pPr indent="0" lvl="0" marL="0" rtl="0" algn="l">
              <a:spcBef>
                <a:spcPts val="1000"/>
              </a:spcBef>
              <a:spcAft>
                <a:spcPts val="1000"/>
              </a:spcAft>
              <a:buNone/>
            </a:pPr>
            <a:r>
              <a:t/>
            </a:r>
            <a:endParaRPr sz="1700">
              <a:solidFill>
                <a:schemeClr val="dk1"/>
              </a:solidFill>
            </a:endParaRPr>
          </a:p>
        </p:txBody>
      </p:sp>
      <p:pic>
        <p:nvPicPr>
          <p:cNvPr id="151" name="Google Shape;151;p27"/>
          <p:cNvPicPr preferRelativeResize="0"/>
          <p:nvPr/>
        </p:nvPicPr>
        <p:blipFill rotWithShape="1">
          <a:blip r:embed="rId4">
            <a:alphaModFix/>
          </a:blip>
          <a:srcRect b="0" l="51477" r="0" t="0"/>
          <a:stretch/>
        </p:blipFill>
        <p:spPr>
          <a:xfrm>
            <a:off x="5952951" y="666950"/>
            <a:ext cx="2776375" cy="4001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Redes Neuronales Liquidas</a:t>
            </a:r>
            <a:endParaRPr/>
          </a:p>
        </p:txBody>
      </p:sp>
      <p:pic>
        <p:nvPicPr>
          <p:cNvPr descr="Liquid neural networks are a class of AI algorithms that can learn to stay adaptable even after training. Liquid neural networks are inspired by how brain cells communicate with each other. They are robust to perturbations, they do not need to be large to generate interesting behavior, and show promise in learning necessary skills from data to perform well beyond their training data. Liquid neural networks have the potential to alleviate many sociotechnical challenges of large-scale machine learning systems, such as interpretability, accountability, fairness, and carbon footprint.  Ramin Hasani is a Principal AI and Machine Learning Scientist at the Vanguard Group and a Research Affiliate at CSAIL MIT. Ramin’s research focuses on robust deep learning and decision-making in complex dynamical systems. Previously he was a Postdoctoral Associate at CSAIL MIT, leading research on modeling intelligence and sequential decision-making, with Prof. Daniela Rus. He received his Ph.D. degree with distinction in Computer Science at Vienna University of Technology (TU Wien), Austria (May 2020). His Ph.D. dissertation and continued research on Liquid Neural Networks got recognized internationally with numerous nominations and awards such as TÜV Austria Dissertation Award nomination in 2020, and HPC Innovation Excellence Award in 2022. He has also been a frequent TEDx Speaker. This talk was given at a TEDx event using the TED conference format but independently organized by a local community. Learn more at https://www.ted.com/tedx" id="157" name="Google Shape;157;p28" title="Liquid Neural Networks | Ramin Hasani | TEDxMIT">
            <a:hlinkClick r:id="rId3"/>
          </p:cNvPr>
          <p:cNvPicPr preferRelativeResize="0"/>
          <p:nvPr/>
        </p:nvPicPr>
        <p:blipFill>
          <a:blip r:embed="rId4">
            <a:alphaModFix/>
          </a:blip>
          <a:stretch>
            <a:fillRect/>
          </a:stretch>
        </p:blipFill>
        <p:spPr>
          <a:xfrm>
            <a:off x="485175" y="1678150"/>
            <a:ext cx="4802950" cy="2701650"/>
          </a:xfrm>
          <a:prstGeom prst="rect">
            <a:avLst/>
          </a:prstGeom>
          <a:noFill/>
          <a:ln>
            <a:noFill/>
          </a:ln>
        </p:spPr>
      </p:pic>
      <p:pic>
        <p:nvPicPr>
          <p:cNvPr id="158" name="Google Shape;158;p28"/>
          <p:cNvPicPr preferRelativeResize="0"/>
          <p:nvPr/>
        </p:nvPicPr>
        <p:blipFill>
          <a:blip r:embed="rId5">
            <a:alphaModFix/>
          </a:blip>
          <a:stretch>
            <a:fillRect/>
          </a:stretch>
        </p:blipFill>
        <p:spPr>
          <a:xfrm>
            <a:off x="5476700" y="1547925"/>
            <a:ext cx="3515781" cy="3074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168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Inteligencia artificial tentacular</a:t>
            </a:r>
            <a:endParaRPr/>
          </a:p>
        </p:txBody>
      </p:sp>
      <p:sp>
        <p:nvSpPr>
          <p:cNvPr id="164" name="Google Shape;164;p29"/>
          <p:cNvSpPr txBox="1"/>
          <p:nvPr>
            <p:ph idx="1" type="body"/>
          </p:nvPr>
        </p:nvSpPr>
        <p:spPr>
          <a:xfrm>
            <a:off x="311700" y="950200"/>
            <a:ext cx="4998300" cy="3416400"/>
          </a:xfrm>
          <a:prstGeom prst="rect">
            <a:avLst/>
          </a:prstGeom>
        </p:spPr>
        <p:txBody>
          <a:bodyPr anchorCtr="0" anchor="t" bIns="91425" lIns="91425" spcFirstLastPara="1" rIns="91425" wrap="square" tIns="91425">
            <a:noAutofit/>
          </a:bodyPr>
          <a:lstStyle/>
          <a:p>
            <a:pPr indent="-333375" lvl="0" marL="457200" rtl="0" algn="l">
              <a:lnSpc>
                <a:spcPct val="95000"/>
              </a:lnSpc>
              <a:spcBef>
                <a:spcPts val="0"/>
              </a:spcBef>
              <a:spcAft>
                <a:spcPts val="0"/>
              </a:spcAft>
              <a:buClr>
                <a:schemeClr val="dk1"/>
              </a:buClr>
              <a:buSzPts val="1650"/>
              <a:buChar char="●"/>
            </a:pPr>
            <a:r>
              <a:rPr lang="en" sz="1650">
                <a:solidFill>
                  <a:schemeClr val="dk1"/>
                </a:solidFill>
              </a:rPr>
              <a:t>Sistemas de IA distribuidos y multi-agente, capaces de actuar a través de Internet de las Cosas (IoT) y el edge computing. </a:t>
            </a:r>
            <a:endParaRPr sz="1650">
              <a:solidFill>
                <a:schemeClr val="dk1"/>
              </a:solidFill>
            </a:endParaRPr>
          </a:p>
          <a:p>
            <a:pPr indent="-333375" lvl="0" marL="457200" rtl="0" algn="l">
              <a:lnSpc>
                <a:spcPct val="95000"/>
              </a:lnSpc>
              <a:spcBef>
                <a:spcPts val="1000"/>
              </a:spcBef>
              <a:spcAft>
                <a:spcPts val="0"/>
              </a:spcAft>
              <a:buClr>
                <a:schemeClr val="dk1"/>
              </a:buClr>
              <a:buSzPts val="1650"/>
              <a:buChar char="●"/>
            </a:pPr>
            <a:r>
              <a:rPr lang="en" sz="1650">
                <a:solidFill>
                  <a:schemeClr val="dk1"/>
                </a:solidFill>
              </a:rPr>
              <a:t>Funcionan de manera autónoma, colaborando entre agentes para resolver problemas complejos, con capacidad de tomar decisiones éticas y legales.</a:t>
            </a:r>
            <a:endParaRPr sz="1650">
              <a:solidFill>
                <a:schemeClr val="dk1"/>
              </a:solidFill>
            </a:endParaRPr>
          </a:p>
          <a:p>
            <a:pPr indent="-333375" lvl="0" marL="457200" rtl="0" algn="l">
              <a:lnSpc>
                <a:spcPct val="95000"/>
              </a:lnSpc>
              <a:spcBef>
                <a:spcPts val="1000"/>
              </a:spcBef>
              <a:spcAft>
                <a:spcPts val="1000"/>
              </a:spcAft>
              <a:buClr>
                <a:schemeClr val="dk1"/>
              </a:buClr>
              <a:buSzPts val="1650"/>
              <a:buChar char="●"/>
            </a:pPr>
            <a:r>
              <a:rPr lang="en" sz="1650">
                <a:solidFill>
                  <a:schemeClr val="dk1"/>
                </a:solidFill>
              </a:rPr>
              <a:t>Acciones Distribuidas: La IA puede delegar tareas a otros agentes o sistemas, extendiendo su "tentáculos" a través de redes globales, IoT, y ciberespacios.</a:t>
            </a:r>
            <a:endParaRPr sz="1650">
              <a:solidFill>
                <a:schemeClr val="dk1"/>
              </a:solidFill>
            </a:endParaRPr>
          </a:p>
        </p:txBody>
      </p:sp>
      <p:pic>
        <p:nvPicPr>
          <p:cNvPr id="165" name="Google Shape;165;p29"/>
          <p:cNvPicPr preferRelativeResize="0"/>
          <p:nvPr/>
        </p:nvPicPr>
        <p:blipFill>
          <a:blip r:embed="rId3">
            <a:alphaModFix/>
          </a:blip>
          <a:stretch>
            <a:fillRect/>
          </a:stretch>
        </p:blipFill>
        <p:spPr>
          <a:xfrm>
            <a:off x="5310125" y="950188"/>
            <a:ext cx="3606058" cy="3820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168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Inteligencia artificial tentacular</a:t>
            </a:r>
            <a:endParaRPr/>
          </a:p>
        </p:txBody>
      </p:sp>
      <p:sp>
        <p:nvSpPr>
          <p:cNvPr id="171" name="Google Shape;171;p30"/>
          <p:cNvSpPr txBox="1"/>
          <p:nvPr>
            <p:ph idx="1" type="body"/>
          </p:nvPr>
        </p:nvSpPr>
        <p:spPr>
          <a:xfrm>
            <a:off x="311700" y="950200"/>
            <a:ext cx="49983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750">
              <a:solidFill>
                <a:schemeClr val="dk1"/>
              </a:solidFill>
            </a:endParaRPr>
          </a:p>
          <a:p>
            <a:pPr indent="-339725" lvl="0" marL="457200" rtl="0" algn="l">
              <a:lnSpc>
                <a:spcPct val="95000"/>
              </a:lnSpc>
              <a:spcBef>
                <a:spcPts val="1000"/>
              </a:spcBef>
              <a:spcAft>
                <a:spcPts val="0"/>
              </a:spcAft>
              <a:buClr>
                <a:schemeClr val="dk1"/>
              </a:buClr>
              <a:buSzPts val="1750"/>
              <a:buChar char="●"/>
            </a:pPr>
            <a:r>
              <a:rPr lang="en" sz="1750">
                <a:solidFill>
                  <a:schemeClr val="dk1"/>
                </a:solidFill>
              </a:rPr>
              <a:t>Justificación y Transparencia: Cada decisión tomada por un agente TAI debe ser acompañada de una explicación y prueba de que es ética y segura.</a:t>
            </a:r>
            <a:endParaRPr sz="1750">
              <a:solidFill>
                <a:schemeClr val="dk1"/>
              </a:solidFill>
            </a:endParaRPr>
          </a:p>
          <a:p>
            <a:pPr indent="-339725" lvl="0" marL="457200" rtl="0" algn="l">
              <a:lnSpc>
                <a:spcPct val="95000"/>
              </a:lnSpc>
              <a:spcBef>
                <a:spcPts val="1000"/>
              </a:spcBef>
              <a:spcAft>
                <a:spcPts val="1000"/>
              </a:spcAft>
              <a:buClr>
                <a:schemeClr val="dk1"/>
              </a:buClr>
              <a:buSzPts val="1750"/>
              <a:buChar char="●"/>
            </a:pPr>
            <a:r>
              <a:rPr lang="en" sz="1750">
                <a:solidFill>
                  <a:schemeClr val="dk1"/>
                </a:solidFill>
              </a:rPr>
              <a:t>Cálculo de Eventos Cognitivos Deónticos (DCEC): Permite representar obligaciones, permisos y prohibiciones en la toma de decisiones de los agentes (e.g., "el agente debe encender la luz si detecta movimiento").</a:t>
            </a:r>
            <a:endParaRPr sz="1750">
              <a:solidFill>
                <a:schemeClr val="dk1"/>
              </a:solidFill>
            </a:endParaRPr>
          </a:p>
        </p:txBody>
      </p:sp>
      <p:pic>
        <p:nvPicPr>
          <p:cNvPr id="172" name="Google Shape;172;p30"/>
          <p:cNvPicPr preferRelativeResize="0"/>
          <p:nvPr/>
        </p:nvPicPr>
        <p:blipFill>
          <a:blip r:embed="rId3">
            <a:alphaModFix/>
          </a:blip>
          <a:stretch>
            <a:fillRect/>
          </a:stretch>
        </p:blipFill>
        <p:spPr>
          <a:xfrm>
            <a:off x="5310125" y="950188"/>
            <a:ext cx="3606058" cy="3820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Spiking Neural Networks (SNN)</a:t>
            </a:r>
            <a:endParaRPr/>
          </a:p>
        </p:txBody>
      </p:sp>
      <p:sp>
        <p:nvSpPr>
          <p:cNvPr id="178" name="Google Shape;17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Spiking Neural Networks: redes neuronales que intentan imitar más de cerca el comportamiento biológico de las neuronas. </a:t>
            </a:r>
            <a:endParaRPr>
              <a:solidFill>
                <a:schemeClr val="dk1"/>
              </a:solidFill>
            </a:endParaRPr>
          </a:p>
          <a:p>
            <a:pPr indent="0" lvl="0" marL="0" rtl="0" algn="l">
              <a:spcBef>
                <a:spcPts val="1200"/>
              </a:spcBef>
              <a:spcAft>
                <a:spcPts val="0"/>
              </a:spcAft>
              <a:buNone/>
            </a:pPr>
            <a:r>
              <a:rPr lang="en">
                <a:solidFill>
                  <a:schemeClr val="dk1"/>
                </a:solidFill>
              </a:rPr>
              <a:t>SNN funcionan con pulsos discretos llamados spikes o impulsos.</a:t>
            </a:r>
            <a:endParaRPr>
              <a:solidFill>
                <a:schemeClr val="dk1"/>
              </a:solidFill>
            </a:endParaRPr>
          </a:p>
          <a:p>
            <a:pPr indent="0" lvl="0" marL="0" rtl="0" algn="l">
              <a:spcBef>
                <a:spcPts val="1200"/>
              </a:spcBef>
              <a:spcAft>
                <a:spcPts val="0"/>
              </a:spcAft>
              <a:buNone/>
            </a:pPr>
            <a:r>
              <a:rPr lang="en">
                <a:solidFill>
                  <a:schemeClr val="dk1"/>
                </a:solidFill>
              </a:rPr>
              <a:t>Tercera </a:t>
            </a:r>
            <a:r>
              <a:rPr lang="en">
                <a:solidFill>
                  <a:schemeClr val="dk1"/>
                </a:solidFill>
              </a:rPr>
              <a:t>generación</a:t>
            </a:r>
            <a:r>
              <a:rPr lang="en">
                <a:solidFill>
                  <a:schemeClr val="dk1"/>
                </a:solidFill>
              </a:rPr>
              <a:t> de modelos de redes neuronales:</a:t>
            </a:r>
            <a:endParaRPr>
              <a:solidFill>
                <a:schemeClr val="dk1"/>
              </a:solidFill>
            </a:endParaRPr>
          </a:p>
          <a:p>
            <a:pPr indent="-342900" lvl="0" marL="457200" rtl="0" algn="l">
              <a:spcBef>
                <a:spcPts val="1200"/>
              </a:spcBef>
              <a:spcAft>
                <a:spcPts val="0"/>
              </a:spcAft>
              <a:buClr>
                <a:schemeClr val="dk1"/>
              </a:buClr>
              <a:buSzPts val="1800"/>
              <a:buAutoNum type="arabicPeriod"/>
            </a:pPr>
            <a:r>
              <a:rPr lang="en">
                <a:solidFill>
                  <a:schemeClr val="dk1"/>
                </a:solidFill>
              </a:rPr>
              <a:t>Primera generacion: perceptron, perceptron multicapa</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Segunda </a:t>
            </a:r>
            <a:r>
              <a:rPr lang="en">
                <a:solidFill>
                  <a:schemeClr val="dk1"/>
                </a:solidFill>
              </a:rPr>
              <a:t>generación</a:t>
            </a:r>
            <a:r>
              <a:rPr lang="en">
                <a:solidFill>
                  <a:schemeClr val="dk1"/>
                </a:solidFill>
              </a:rPr>
              <a:t>: funciones de </a:t>
            </a:r>
            <a:r>
              <a:rPr lang="en">
                <a:solidFill>
                  <a:schemeClr val="dk1"/>
                </a:solidFill>
              </a:rPr>
              <a:t>activación</a:t>
            </a:r>
            <a:r>
              <a:rPr lang="en">
                <a:solidFill>
                  <a:schemeClr val="dk1"/>
                </a:solidFill>
              </a:rPr>
              <a:t> no-lineales y deep learning</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Tercera generacion: SNN y </a:t>
            </a:r>
            <a:r>
              <a:rPr lang="en">
                <a:solidFill>
                  <a:schemeClr val="dk1"/>
                </a:solidFill>
              </a:rPr>
              <a:t>computación</a:t>
            </a:r>
            <a:r>
              <a:rPr lang="en">
                <a:solidFill>
                  <a:schemeClr val="dk1"/>
                </a:solidFill>
              </a:rPr>
              <a:t> </a:t>
            </a:r>
            <a:r>
              <a:rPr lang="en">
                <a:solidFill>
                  <a:schemeClr val="dk1"/>
                </a:solidFill>
              </a:rPr>
              <a:t>neuromórfica</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Impact"/>
              <a:buNone/>
            </a:pPr>
            <a:r>
              <a:rPr lang="en"/>
              <a:t>RNA y deep learning </a:t>
            </a:r>
            <a:r>
              <a:rPr lang="en">
                <a:solidFill>
                  <a:srgbClr val="FF00FF"/>
                </a:solidFill>
              </a:rPr>
              <a:t>no son </a:t>
            </a:r>
            <a:r>
              <a:rPr lang="en"/>
              <a:t>modelos del cerebro humano</a:t>
            </a:r>
            <a:endParaRPr/>
          </a:p>
        </p:txBody>
      </p:sp>
      <p:sp>
        <p:nvSpPr>
          <p:cNvPr id="184" name="Google Shape;184;p32"/>
          <p:cNvSpPr txBox="1"/>
          <p:nvPr/>
        </p:nvSpPr>
        <p:spPr>
          <a:xfrm>
            <a:off x="496303" y="1268016"/>
            <a:ext cx="4154400" cy="18471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RNA y DL están inspirados en el funcionamiento del cerebro, pero no buscan replicarlo o emularlo.</a:t>
            </a:r>
            <a:endParaRPr sz="1100"/>
          </a:p>
          <a:p>
            <a:pPr indent="-215900" lvl="0" marL="215900" marR="0" rtl="0" algn="l">
              <a:spcBef>
                <a:spcPts val="9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Proyectos que buscan emular el cerebro humano: El proyecto de neurociencia EBRAINS de la Comisión Europea.</a:t>
            </a:r>
            <a:endParaRPr sz="1100"/>
          </a:p>
        </p:txBody>
      </p:sp>
      <p:sp>
        <p:nvSpPr>
          <p:cNvPr id="185" name="Google Shape;185;p32"/>
          <p:cNvSpPr txBox="1"/>
          <p:nvPr/>
        </p:nvSpPr>
        <p:spPr>
          <a:xfrm>
            <a:off x="4928736" y="1042319"/>
            <a:ext cx="3806100" cy="946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en" sz="1500">
                <a:solidFill>
                  <a:schemeClr val="dk1"/>
                </a:solidFill>
                <a:latin typeface="Calibri"/>
                <a:ea typeface="Calibri"/>
                <a:cs typeface="Calibri"/>
                <a:sym typeface="Calibri"/>
              </a:rPr>
              <a:t>Europe spent €600 million to recreate the human brain in a computer. How did it go?</a:t>
            </a:r>
            <a:endParaRPr sz="1100"/>
          </a:p>
          <a:p>
            <a:pPr indent="0" lvl="0" marL="0" marR="0" rtl="0" algn="l">
              <a:spcBef>
                <a:spcPts val="0"/>
              </a:spcBef>
              <a:spcAft>
                <a:spcPts val="0"/>
              </a:spcAft>
              <a:buNone/>
            </a:pPr>
            <a:r>
              <a:rPr b="1" lang="en" sz="1500">
                <a:solidFill>
                  <a:schemeClr val="dk1"/>
                </a:solidFill>
                <a:latin typeface="Calibri"/>
                <a:ea typeface="Calibri"/>
                <a:cs typeface="Calibri"/>
                <a:sym typeface="Calibri"/>
              </a:rPr>
              <a:t>Nature, 22 de Agosto</a:t>
            </a:r>
            <a:endParaRPr sz="1100"/>
          </a:p>
          <a:p>
            <a:pPr indent="0" lvl="0" marL="0" marR="0" rtl="0" algn="l">
              <a:spcBef>
                <a:spcPts val="0"/>
              </a:spcBef>
              <a:spcAft>
                <a:spcPts val="0"/>
              </a:spcAft>
              <a:buNone/>
            </a:pPr>
            <a:r>
              <a:rPr b="1" lang="en" sz="1200" u="sng">
                <a:solidFill>
                  <a:schemeClr val="dk1"/>
                </a:solidFill>
                <a:latin typeface="Calibri"/>
                <a:ea typeface="Calibri"/>
                <a:cs typeface="Calibri"/>
                <a:sym typeface="Calibri"/>
                <a:hlinkClick r:id="rId3">
                  <a:extLst>
                    <a:ext uri="{A12FA001-AC4F-418D-AE19-62706E023703}">
                      <ahyp:hlinkClr val="tx"/>
                    </a:ext>
                  </a:extLst>
                </a:hlinkClick>
              </a:rPr>
              <a:t>https://www.nature.com/articles/d41586-023-02600-x</a:t>
            </a:r>
            <a:r>
              <a:rPr b="1" lang="en" sz="1200">
                <a:solidFill>
                  <a:schemeClr val="dk1"/>
                </a:solidFill>
                <a:latin typeface="Calibri"/>
                <a:ea typeface="Calibri"/>
                <a:cs typeface="Calibri"/>
                <a:sym typeface="Calibri"/>
              </a:rPr>
              <a:t> </a:t>
            </a:r>
            <a:endParaRPr sz="1100"/>
          </a:p>
        </p:txBody>
      </p:sp>
      <p:pic>
        <p:nvPicPr>
          <p:cNvPr id="186" name="Google Shape;186;p32"/>
          <p:cNvPicPr preferRelativeResize="0"/>
          <p:nvPr/>
        </p:nvPicPr>
        <p:blipFill rotWithShape="1">
          <a:blip r:embed="rId4">
            <a:alphaModFix/>
          </a:blip>
          <a:srcRect b="0" l="0" r="0" t="0"/>
          <a:stretch/>
        </p:blipFill>
        <p:spPr>
          <a:xfrm>
            <a:off x="4988499" y="2087835"/>
            <a:ext cx="3659198" cy="2489310"/>
          </a:xfrm>
          <a:prstGeom prst="rect">
            <a:avLst/>
          </a:prstGeom>
          <a:noFill/>
          <a:ln>
            <a:noFill/>
          </a:ln>
        </p:spPr>
      </p:pic>
      <p:pic>
        <p:nvPicPr>
          <p:cNvPr id="187" name="Google Shape;187;p32"/>
          <p:cNvPicPr preferRelativeResize="0"/>
          <p:nvPr/>
        </p:nvPicPr>
        <p:blipFill rotWithShape="1">
          <a:blip r:embed="rId5">
            <a:alphaModFix/>
          </a:blip>
          <a:srcRect b="0" l="0" r="0" t="0"/>
          <a:stretch/>
        </p:blipFill>
        <p:spPr>
          <a:xfrm>
            <a:off x="2741201" y="3383226"/>
            <a:ext cx="2068826" cy="1285250"/>
          </a:xfrm>
          <a:prstGeom prst="rect">
            <a:avLst/>
          </a:prstGeom>
          <a:noFill/>
          <a:ln>
            <a:noFill/>
          </a:ln>
        </p:spPr>
      </p:pic>
      <p:sp>
        <p:nvSpPr>
          <p:cNvPr id="188" name="Google Shape;188;p32"/>
          <p:cNvSpPr txBox="1"/>
          <p:nvPr/>
        </p:nvSpPr>
        <p:spPr>
          <a:xfrm>
            <a:off x="214765" y="3213779"/>
            <a:ext cx="2449200" cy="145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Un proyecto de EBRAINS: </a:t>
            </a:r>
            <a:r>
              <a:rPr lang="en" sz="1800">
                <a:solidFill>
                  <a:srgbClr val="FF00FF"/>
                </a:solidFill>
                <a:latin typeface="Calibri"/>
                <a:ea typeface="Calibri"/>
                <a:cs typeface="Calibri"/>
                <a:sym typeface="Calibri"/>
              </a:rPr>
              <a:t>Virtual Brain Twin </a:t>
            </a:r>
            <a:r>
              <a:rPr lang="en" sz="1800">
                <a:solidFill>
                  <a:schemeClr val="dk1"/>
                </a:solidFill>
                <a:latin typeface="Calibri"/>
                <a:ea typeface="Calibri"/>
                <a:cs typeface="Calibri"/>
                <a:sym typeface="Calibri"/>
              </a:rPr>
              <a:t>para el tratamiento personalizado de Trastornos Psiquiátricos</a:t>
            </a:r>
            <a:endParaRPr sz="1100"/>
          </a:p>
        </p:txBody>
      </p:sp>
      <p:sp>
        <p:nvSpPr>
          <p:cNvPr id="189" name="Google Shape;189;p32"/>
          <p:cNvSpPr txBox="1"/>
          <p:nvPr/>
        </p:nvSpPr>
        <p:spPr>
          <a:xfrm>
            <a:off x="4988499" y="4577145"/>
            <a:ext cx="37464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Calibri"/>
                <a:ea typeface="Calibri"/>
                <a:cs typeface="Calibri"/>
                <a:sym typeface="Calibri"/>
              </a:rPr>
              <a:t>Reconstrucción digital de un circuito de neuronas del lóbulo temporal de un cerebro humano</a:t>
            </a:r>
            <a:endParaRPr sz="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Etica en resultados de machine learning y deep learning</a:t>
            </a:r>
            <a:endParaRPr/>
          </a:p>
        </p:txBody>
      </p:sp>
      <p:sp>
        <p:nvSpPr>
          <p:cNvPr id="69" name="Google Shape;69;p15"/>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La </a:t>
            </a:r>
            <a:r>
              <a:rPr b="1" lang="en" sz="1600">
                <a:solidFill>
                  <a:schemeClr val="dk1"/>
                </a:solidFill>
              </a:rPr>
              <a:t>ética</a:t>
            </a:r>
            <a:r>
              <a:rPr lang="en" sz="1600">
                <a:solidFill>
                  <a:schemeClr val="dk1"/>
                </a:solidFill>
              </a:rPr>
              <a:t> estudia principios y valores que guían el comportamiento humano, distinguiendo entre lo que es correcto e incorrecto, bueno o malo, justo o injusto. </a:t>
            </a:r>
            <a:endParaRPr sz="1600">
              <a:solidFill>
                <a:schemeClr val="dk1"/>
              </a:solidFill>
            </a:endParaRPr>
          </a:p>
          <a:p>
            <a:pPr indent="0" lvl="0" marL="0" rtl="0" algn="l">
              <a:spcBef>
                <a:spcPts val="1200"/>
              </a:spcBef>
              <a:spcAft>
                <a:spcPts val="0"/>
              </a:spcAft>
              <a:buNone/>
            </a:pPr>
            <a:r>
              <a:rPr lang="en" sz="1600">
                <a:solidFill>
                  <a:schemeClr val="dk1"/>
                </a:solidFill>
              </a:rPr>
              <a:t>Principios: </a:t>
            </a:r>
            <a:endParaRPr sz="16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Moralidad: lo que es correcto en un contexto dado.</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Responsabilidad: rendir cuentas por las acciones y asumir las consecuencias de las mismas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Justicia: equidad en el trato entre los individuos y en la distribución de los recursos, oportunidades y beneficios </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Autonomía: Se refiere al respeto por la capacidad de las personas para tomar decisiones por sí mismas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Beneficencia y No Maleficencia: Estos principios promueven hacer el bien a los demás (beneficencia) y evitar causar daño innecesario (no maleficencia). En contextos como la medicina, estos principios son fundamentales para guiar la práctica profesional.</a:t>
            </a:r>
            <a:endParaRPr sz="15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Sistema visual de los seres humanos</a:t>
            </a:r>
            <a:endParaRPr/>
          </a:p>
        </p:txBody>
      </p:sp>
      <p:pic>
        <p:nvPicPr>
          <p:cNvPr id="195" name="Google Shape;195;p33"/>
          <p:cNvPicPr preferRelativeResize="0"/>
          <p:nvPr/>
        </p:nvPicPr>
        <p:blipFill rotWithShape="1">
          <a:blip r:embed="rId3">
            <a:alphaModFix/>
          </a:blip>
          <a:srcRect b="0" l="0" r="0" t="0"/>
          <a:stretch/>
        </p:blipFill>
        <p:spPr>
          <a:xfrm>
            <a:off x="628650" y="1190625"/>
            <a:ext cx="3615862" cy="3263504"/>
          </a:xfrm>
          <a:prstGeom prst="rect">
            <a:avLst/>
          </a:prstGeom>
          <a:noFill/>
          <a:ln>
            <a:noFill/>
          </a:ln>
        </p:spPr>
      </p:pic>
      <p:sp>
        <p:nvSpPr>
          <p:cNvPr id="196" name="Google Shape;196;p33"/>
          <p:cNvSpPr/>
          <p:nvPr/>
        </p:nvSpPr>
        <p:spPr>
          <a:xfrm>
            <a:off x="1185863" y="4110039"/>
            <a:ext cx="2857500" cy="759600"/>
          </a:xfrm>
          <a:prstGeom prst="rect">
            <a:avLst/>
          </a:prstGeom>
          <a:noFill/>
          <a:ln cap="flat" cmpd="sng" w="28575">
            <a:solidFill>
              <a:srgbClr val="FF00F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00FF"/>
              </a:solidFill>
              <a:latin typeface="Calibri"/>
              <a:ea typeface="Calibri"/>
              <a:cs typeface="Calibri"/>
              <a:sym typeface="Calibri"/>
            </a:endParaRPr>
          </a:p>
          <a:p>
            <a:pPr indent="0" lvl="0" marL="0" marR="0" rtl="0" algn="ctr">
              <a:spcBef>
                <a:spcPts val="0"/>
              </a:spcBef>
              <a:spcAft>
                <a:spcPts val="0"/>
              </a:spcAft>
              <a:buNone/>
            </a:pPr>
            <a:r>
              <a:rPr lang="en" sz="1400">
                <a:solidFill>
                  <a:srgbClr val="FF00FF"/>
                </a:solidFill>
                <a:latin typeface="Calibri"/>
                <a:ea typeface="Calibri"/>
                <a:cs typeface="Calibri"/>
                <a:sym typeface="Calibri"/>
              </a:rPr>
              <a:t>Corteza visual</a:t>
            </a:r>
            <a:endParaRPr sz="1100"/>
          </a:p>
        </p:txBody>
      </p:sp>
      <p:pic>
        <p:nvPicPr>
          <p:cNvPr id="197" name="Google Shape;197;p33"/>
          <p:cNvPicPr preferRelativeResize="0"/>
          <p:nvPr/>
        </p:nvPicPr>
        <p:blipFill rotWithShape="1">
          <a:blip r:embed="rId4">
            <a:alphaModFix/>
          </a:blip>
          <a:srcRect b="0" l="0" r="0" t="0"/>
          <a:stretch/>
        </p:blipFill>
        <p:spPr>
          <a:xfrm>
            <a:off x="4826451" y="1474037"/>
            <a:ext cx="1302806" cy="2326439"/>
          </a:xfrm>
          <a:prstGeom prst="rect">
            <a:avLst/>
          </a:prstGeom>
          <a:noFill/>
          <a:ln>
            <a:noFill/>
          </a:ln>
        </p:spPr>
      </p:pic>
      <p:sp>
        <p:nvSpPr>
          <p:cNvPr id="198" name="Google Shape;198;p33"/>
          <p:cNvSpPr/>
          <p:nvPr/>
        </p:nvSpPr>
        <p:spPr>
          <a:xfrm>
            <a:off x="5336381" y="2343150"/>
            <a:ext cx="457200" cy="385800"/>
          </a:xfrm>
          <a:prstGeom prst="rect">
            <a:avLst/>
          </a:prstGeom>
          <a:noFill/>
          <a:ln cap="flat" cmpd="sng" w="571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00FF"/>
              </a:solidFill>
              <a:latin typeface="Calibri"/>
              <a:ea typeface="Calibri"/>
              <a:cs typeface="Calibri"/>
              <a:sym typeface="Calibri"/>
            </a:endParaRPr>
          </a:p>
        </p:txBody>
      </p:sp>
      <p:cxnSp>
        <p:nvCxnSpPr>
          <p:cNvPr id="199" name="Google Shape;199;p33"/>
          <p:cNvCxnSpPr>
            <a:stCxn id="198" idx="3"/>
          </p:cNvCxnSpPr>
          <p:nvPr/>
        </p:nvCxnSpPr>
        <p:spPr>
          <a:xfrm flipH="1" rot="10800000">
            <a:off x="5793581" y="1743150"/>
            <a:ext cx="1157400" cy="792900"/>
          </a:xfrm>
          <a:prstGeom prst="straightConnector1">
            <a:avLst/>
          </a:prstGeom>
          <a:noFill/>
          <a:ln cap="flat" cmpd="sng" w="38100">
            <a:solidFill>
              <a:srgbClr val="FF0000"/>
            </a:solidFill>
            <a:prstDash val="solid"/>
            <a:miter lim="800000"/>
            <a:headEnd len="sm" w="sm" type="none"/>
            <a:tailEnd len="med" w="med" type="triangle"/>
          </a:ln>
        </p:spPr>
      </p:cxnSp>
      <p:cxnSp>
        <p:nvCxnSpPr>
          <p:cNvPr id="200" name="Google Shape;200;p33"/>
          <p:cNvCxnSpPr/>
          <p:nvPr/>
        </p:nvCxnSpPr>
        <p:spPr>
          <a:xfrm>
            <a:off x="5793581" y="2607470"/>
            <a:ext cx="1157400" cy="332100"/>
          </a:xfrm>
          <a:prstGeom prst="straightConnector1">
            <a:avLst/>
          </a:prstGeom>
          <a:noFill/>
          <a:ln cap="flat" cmpd="sng" w="38100">
            <a:solidFill>
              <a:srgbClr val="FF0000"/>
            </a:solidFill>
            <a:prstDash val="solid"/>
            <a:miter lim="800000"/>
            <a:headEnd len="sm" w="sm" type="none"/>
            <a:tailEnd len="med" w="med" type="triangle"/>
          </a:ln>
        </p:spPr>
      </p:cxnSp>
      <p:sp>
        <p:nvSpPr>
          <p:cNvPr id="201" name="Google Shape;201;p33"/>
          <p:cNvSpPr/>
          <p:nvPr/>
        </p:nvSpPr>
        <p:spPr>
          <a:xfrm>
            <a:off x="392906" y="1072159"/>
            <a:ext cx="3924600" cy="2235300"/>
          </a:xfrm>
          <a:prstGeom prst="rect">
            <a:avLst/>
          </a:prstGeom>
          <a:noFill/>
          <a:ln cap="flat" cmpd="sng" w="28575">
            <a:solidFill>
              <a:srgbClr val="FF00F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a:p>
            <a:pPr indent="0" lvl="0" marL="0" marR="0" rtl="0" algn="l">
              <a:spcBef>
                <a:spcPts val="0"/>
              </a:spcBef>
              <a:spcAft>
                <a:spcPts val="0"/>
              </a:spcAft>
              <a:buNone/>
            </a:pPr>
            <a:r>
              <a:rPr lang="en" sz="1400">
                <a:solidFill>
                  <a:srgbClr val="FF00FF"/>
                </a:solidFill>
                <a:latin typeface="Calibri"/>
                <a:ea typeface="Calibri"/>
                <a:cs typeface="Calibri"/>
                <a:sym typeface="Calibri"/>
              </a:rPr>
              <a:t>Inputs</a:t>
            </a:r>
            <a:endParaRPr sz="1100"/>
          </a:p>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a:p>
            <a:pPr indent="0" lvl="0" marL="0" marR="0" rtl="0" algn="l">
              <a:spcBef>
                <a:spcPts val="0"/>
              </a:spcBef>
              <a:spcAft>
                <a:spcPts val="0"/>
              </a:spcAft>
              <a:buNone/>
            </a:pPr>
            <a:r>
              <a:t/>
            </a:r>
            <a:endParaRPr sz="1400">
              <a:solidFill>
                <a:srgbClr val="FF00FF"/>
              </a:solidFill>
              <a:latin typeface="Calibri"/>
              <a:ea typeface="Calibri"/>
              <a:cs typeface="Calibri"/>
              <a:sym typeface="Calibri"/>
            </a:endParaRPr>
          </a:p>
        </p:txBody>
      </p:sp>
      <p:sp>
        <p:nvSpPr>
          <p:cNvPr id="202" name="Google Shape;202;p33"/>
          <p:cNvSpPr txBox="1"/>
          <p:nvPr/>
        </p:nvSpPr>
        <p:spPr>
          <a:xfrm>
            <a:off x="6893719" y="1439711"/>
            <a:ext cx="1101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FF0000"/>
                </a:solidFill>
                <a:latin typeface="Calibri"/>
                <a:ea typeface="Calibri"/>
                <a:cs typeface="Calibri"/>
                <a:sym typeface="Calibri"/>
              </a:rPr>
              <a:t>¿Perro?</a:t>
            </a:r>
            <a:endParaRPr sz="1100"/>
          </a:p>
        </p:txBody>
      </p:sp>
      <p:sp>
        <p:nvSpPr>
          <p:cNvPr id="203" name="Google Shape;203;p33"/>
          <p:cNvSpPr txBox="1"/>
          <p:nvPr/>
        </p:nvSpPr>
        <p:spPr>
          <a:xfrm>
            <a:off x="6950869" y="2720362"/>
            <a:ext cx="10272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rgbClr val="FF0000"/>
                </a:solidFill>
                <a:latin typeface="Calibri"/>
                <a:ea typeface="Calibri"/>
                <a:cs typeface="Calibri"/>
                <a:sym typeface="Calibri"/>
              </a:rPr>
              <a:t>¿Gato?</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Sistema visual de los seres humanos</a:t>
            </a:r>
            <a:endParaRPr/>
          </a:p>
        </p:txBody>
      </p:sp>
      <p:pic>
        <p:nvPicPr>
          <p:cNvPr id="210" name="Google Shape;210;p34"/>
          <p:cNvPicPr preferRelativeResize="0"/>
          <p:nvPr/>
        </p:nvPicPr>
        <p:blipFill rotWithShape="1">
          <a:blip r:embed="rId3">
            <a:alphaModFix/>
          </a:blip>
          <a:srcRect b="0" l="0" r="0" t="0"/>
          <a:stretch/>
        </p:blipFill>
        <p:spPr>
          <a:xfrm>
            <a:off x="628650" y="1190625"/>
            <a:ext cx="3615862" cy="3263504"/>
          </a:xfrm>
          <a:prstGeom prst="rect">
            <a:avLst/>
          </a:prstGeom>
          <a:noFill/>
          <a:ln>
            <a:noFill/>
          </a:ln>
        </p:spPr>
      </p:pic>
      <p:sp>
        <p:nvSpPr>
          <p:cNvPr id="211" name="Google Shape;211;p34"/>
          <p:cNvSpPr/>
          <p:nvPr/>
        </p:nvSpPr>
        <p:spPr>
          <a:xfrm>
            <a:off x="1185863" y="4110039"/>
            <a:ext cx="2857500" cy="759600"/>
          </a:xfrm>
          <a:prstGeom prst="rect">
            <a:avLst/>
          </a:prstGeom>
          <a:noFill/>
          <a:ln cap="flat" cmpd="sng" w="28575">
            <a:solidFill>
              <a:srgbClr val="FF00F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00FF"/>
              </a:solidFill>
              <a:latin typeface="Calibri"/>
              <a:ea typeface="Calibri"/>
              <a:cs typeface="Calibri"/>
              <a:sym typeface="Calibri"/>
            </a:endParaRPr>
          </a:p>
          <a:p>
            <a:pPr indent="0" lvl="0" marL="0" marR="0" rtl="0" algn="ctr">
              <a:spcBef>
                <a:spcPts val="0"/>
              </a:spcBef>
              <a:spcAft>
                <a:spcPts val="0"/>
              </a:spcAft>
              <a:buNone/>
            </a:pPr>
            <a:r>
              <a:rPr lang="en" sz="1400">
                <a:solidFill>
                  <a:srgbClr val="FF00FF"/>
                </a:solidFill>
                <a:latin typeface="Calibri"/>
                <a:ea typeface="Calibri"/>
                <a:cs typeface="Calibri"/>
                <a:sym typeface="Calibri"/>
              </a:rPr>
              <a:t>Corteza visual</a:t>
            </a:r>
            <a:endParaRPr sz="1100"/>
          </a:p>
        </p:txBody>
      </p:sp>
      <p:pic>
        <p:nvPicPr>
          <p:cNvPr id="212" name="Google Shape;212;p34"/>
          <p:cNvPicPr preferRelativeResize="0"/>
          <p:nvPr/>
        </p:nvPicPr>
        <p:blipFill rotWithShape="1">
          <a:blip r:embed="rId4">
            <a:alphaModFix/>
          </a:blip>
          <a:srcRect b="12694" l="19429" r="12658" t="37581"/>
          <a:stretch/>
        </p:blipFill>
        <p:spPr>
          <a:xfrm>
            <a:off x="5133420" y="1092994"/>
            <a:ext cx="3311055" cy="2833688"/>
          </a:xfrm>
          <a:prstGeom prst="rect">
            <a:avLst/>
          </a:prstGeom>
          <a:noFill/>
          <a:ln>
            <a:noFill/>
          </a:ln>
        </p:spPr>
      </p:pic>
      <p:sp>
        <p:nvSpPr>
          <p:cNvPr id="213" name="Google Shape;213;p34"/>
          <p:cNvSpPr/>
          <p:nvPr/>
        </p:nvSpPr>
        <p:spPr>
          <a:xfrm>
            <a:off x="6415088" y="1873447"/>
            <a:ext cx="957300" cy="815700"/>
          </a:xfrm>
          <a:prstGeom prst="rect">
            <a:avLst/>
          </a:prstGeom>
          <a:noFill/>
          <a:ln cap="flat" cmpd="sng" w="5715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00FF"/>
              </a:solidFill>
              <a:latin typeface="Calibri"/>
              <a:ea typeface="Calibri"/>
              <a:cs typeface="Calibri"/>
              <a:sym typeface="Calibri"/>
            </a:endParaRPr>
          </a:p>
        </p:txBody>
      </p:sp>
      <p:sp>
        <p:nvSpPr>
          <p:cNvPr id="214" name="Google Shape;214;p34"/>
          <p:cNvSpPr txBox="1"/>
          <p:nvPr/>
        </p:nvSpPr>
        <p:spPr>
          <a:xfrm>
            <a:off x="5121225" y="3996335"/>
            <a:ext cx="3544800" cy="715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dk1"/>
                </a:solidFill>
                <a:latin typeface="Calibri"/>
                <a:ea typeface="Calibri"/>
                <a:cs typeface="Calibri"/>
                <a:sym typeface="Calibri"/>
                <a:hlinkClick r:id="rId5">
                  <a:extLst>
                    <a:ext uri="{A12FA001-AC4F-418D-AE19-62706E023703}">
                      <ahyp:hlinkClr val="tx"/>
                    </a:ext>
                  </a:extLst>
                </a:hlinkClick>
              </a:rPr>
              <a:t>https://www.ndtv.com/offbeat/hilarious-video-shows-cat-that-looks-like-a-dog-until-it-suddenly-moves-2690289</a:t>
            </a:r>
            <a:r>
              <a:rPr lang="en" sz="1400">
                <a:solidFill>
                  <a:schemeClr val="dk1"/>
                </a:solidFill>
                <a:latin typeface="Calibri"/>
                <a:ea typeface="Calibri"/>
                <a:cs typeface="Calibri"/>
                <a:sym typeface="Calibri"/>
              </a:rPr>
              <a:t>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Sistema visual de la inteligencia artificial</a:t>
            </a:r>
            <a:endParaRPr/>
          </a:p>
        </p:txBody>
      </p:sp>
      <p:sp>
        <p:nvSpPr>
          <p:cNvPr id="221" name="Google Shape;221;p35"/>
          <p:cNvSpPr txBox="1"/>
          <p:nvPr/>
        </p:nvSpPr>
        <p:spPr>
          <a:xfrm>
            <a:off x="447258" y="1268016"/>
            <a:ext cx="3255900" cy="3732600"/>
          </a:xfrm>
          <a:prstGeom prst="rect">
            <a:avLst/>
          </a:prstGeom>
          <a:noFill/>
          <a:ln>
            <a:noFill/>
          </a:ln>
        </p:spPr>
        <p:txBody>
          <a:bodyPr anchorCtr="0" anchor="t" bIns="34275" lIns="68575" spcFirstLastPara="1" rIns="68575" wrap="square" tIns="34275">
            <a:spAutoFit/>
          </a:bodyPr>
          <a:lstStyle/>
          <a:p>
            <a:pPr indent="-222250" lvl="0" marL="215900" marR="0" rtl="0" algn="l">
              <a:spcBef>
                <a:spcPts val="0"/>
              </a:spcBef>
              <a:spcAft>
                <a:spcPts val="0"/>
              </a:spcAft>
              <a:buClr>
                <a:schemeClr val="dk1"/>
              </a:buClr>
              <a:buSzPts val="1700"/>
              <a:buFont typeface="Arial"/>
              <a:buChar char="•"/>
            </a:pPr>
            <a:r>
              <a:rPr lang="en" sz="1700">
                <a:solidFill>
                  <a:schemeClr val="dk1"/>
                </a:solidFill>
                <a:latin typeface="Calibri"/>
                <a:ea typeface="Calibri"/>
                <a:cs typeface="Calibri"/>
                <a:sym typeface="Calibri"/>
              </a:rPr>
              <a:t>Para enseñar a un algoritmo cómo reconocer objetos en imágenes, se entrena un algoritmo con millones de imágenes</a:t>
            </a:r>
            <a:endParaRPr sz="1100"/>
          </a:p>
          <a:p>
            <a:pPr indent="-114300" lvl="0" marL="215900" marR="0" rtl="0" algn="l">
              <a:spcBef>
                <a:spcPts val="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a:p>
            <a:pPr indent="-222250" lvl="0" marL="215900" marR="0" rtl="0" algn="l">
              <a:spcBef>
                <a:spcPts val="0"/>
              </a:spcBef>
              <a:spcAft>
                <a:spcPts val="0"/>
              </a:spcAft>
              <a:buClr>
                <a:schemeClr val="dk1"/>
              </a:buClr>
              <a:buSzPts val="1700"/>
              <a:buFont typeface="Arial"/>
              <a:buChar char="•"/>
            </a:pPr>
            <a:r>
              <a:rPr lang="en" sz="1700">
                <a:solidFill>
                  <a:schemeClr val="dk1"/>
                </a:solidFill>
                <a:latin typeface="Calibri"/>
                <a:ea typeface="Calibri"/>
                <a:cs typeface="Calibri"/>
                <a:sym typeface="Calibri"/>
              </a:rPr>
              <a:t>Se utiliza un tipo específico de red neuronal artificial: una </a:t>
            </a:r>
            <a:r>
              <a:rPr lang="en" sz="1700">
                <a:solidFill>
                  <a:srgbClr val="FF00FF"/>
                </a:solidFill>
                <a:latin typeface="Calibri"/>
                <a:ea typeface="Calibri"/>
                <a:cs typeface="Calibri"/>
                <a:sym typeface="Calibri"/>
              </a:rPr>
              <a:t>red neuronal convolucional profunda</a:t>
            </a:r>
            <a:r>
              <a:rPr lang="en" sz="1700">
                <a:solidFill>
                  <a:schemeClr val="dk1"/>
                </a:solidFill>
                <a:latin typeface="Calibri"/>
                <a:ea typeface="Calibri"/>
                <a:cs typeface="Calibri"/>
                <a:sym typeface="Calibri"/>
              </a:rPr>
              <a:t>.</a:t>
            </a:r>
            <a:endParaRPr sz="1100"/>
          </a:p>
          <a:p>
            <a:pPr indent="-114300" lvl="0" marL="215900" marR="0" rtl="0" algn="l">
              <a:spcBef>
                <a:spcPts val="0"/>
              </a:spcBef>
              <a:spcAft>
                <a:spcPts val="0"/>
              </a:spcAft>
              <a:buClr>
                <a:schemeClr val="dk1"/>
              </a:buClr>
              <a:buSzPts val="1700"/>
              <a:buFont typeface="Arial"/>
              <a:buNone/>
            </a:pPr>
            <a:r>
              <a:t/>
            </a:r>
            <a:endParaRPr sz="1700">
              <a:solidFill>
                <a:schemeClr val="dk1"/>
              </a:solidFill>
              <a:latin typeface="Calibri"/>
              <a:ea typeface="Calibri"/>
              <a:cs typeface="Calibri"/>
              <a:sym typeface="Calibri"/>
            </a:endParaRPr>
          </a:p>
          <a:p>
            <a:pPr indent="-222250" lvl="0" marL="215900" marR="0" rtl="0" algn="l">
              <a:spcBef>
                <a:spcPts val="0"/>
              </a:spcBef>
              <a:spcAft>
                <a:spcPts val="0"/>
              </a:spcAft>
              <a:buClr>
                <a:schemeClr val="dk1"/>
              </a:buClr>
              <a:buSzPts val="1700"/>
              <a:buFont typeface="Arial"/>
              <a:buChar char="•"/>
            </a:pPr>
            <a:r>
              <a:rPr lang="en" sz="1700">
                <a:solidFill>
                  <a:schemeClr val="dk1"/>
                </a:solidFill>
                <a:latin typeface="Calibri"/>
                <a:ea typeface="Calibri"/>
                <a:cs typeface="Calibri"/>
                <a:sym typeface="Calibri"/>
              </a:rPr>
              <a:t>Su nombre proviene de una de las operaciones más importantes de la red: la </a:t>
            </a:r>
            <a:r>
              <a:rPr b="1" lang="en" sz="1700">
                <a:solidFill>
                  <a:schemeClr val="dk1"/>
                </a:solidFill>
                <a:latin typeface="Calibri"/>
                <a:ea typeface="Calibri"/>
                <a:cs typeface="Calibri"/>
                <a:sym typeface="Calibri"/>
              </a:rPr>
              <a:t>convolución</a:t>
            </a:r>
            <a:r>
              <a:rPr lang="en" sz="1700">
                <a:solidFill>
                  <a:schemeClr val="dk1"/>
                </a:solidFill>
                <a:latin typeface="Calibri"/>
                <a:ea typeface="Calibri"/>
                <a:cs typeface="Calibri"/>
                <a:sym typeface="Calibri"/>
              </a:rPr>
              <a:t>.</a:t>
            </a:r>
            <a:endParaRPr sz="1100"/>
          </a:p>
        </p:txBody>
      </p:sp>
      <p:pic>
        <p:nvPicPr>
          <p:cNvPr id="222" name="Google Shape;222;p35"/>
          <p:cNvPicPr preferRelativeResize="0"/>
          <p:nvPr/>
        </p:nvPicPr>
        <p:blipFill rotWithShape="1">
          <a:blip r:embed="rId3">
            <a:alphaModFix/>
          </a:blip>
          <a:srcRect b="0" l="0" r="0" t="0"/>
          <a:stretch/>
        </p:blipFill>
        <p:spPr>
          <a:xfrm>
            <a:off x="3703261" y="1268016"/>
            <a:ext cx="5090376" cy="34144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Image" id="228" name="Google Shape;228;p36"/>
          <p:cNvPicPr preferRelativeResize="0"/>
          <p:nvPr/>
        </p:nvPicPr>
        <p:blipFill rotWithShape="1">
          <a:blip r:embed="rId3">
            <a:alphaModFix/>
          </a:blip>
          <a:srcRect b="3142" l="0" r="9090" t="24940"/>
          <a:stretch/>
        </p:blipFill>
        <p:spPr>
          <a:xfrm>
            <a:off x="2641851" y="8"/>
            <a:ext cx="6502149" cy="5143493"/>
          </a:xfrm>
          <a:prstGeom prst="rect">
            <a:avLst/>
          </a:prstGeom>
          <a:noFill/>
          <a:ln>
            <a:noFill/>
          </a:ln>
        </p:spPr>
      </p:pic>
      <p:sp>
        <p:nvSpPr>
          <p:cNvPr id="229" name="Google Shape;229;p36"/>
          <p:cNvSpPr txBox="1"/>
          <p:nvPr>
            <p:ph type="title"/>
          </p:nvPr>
        </p:nvSpPr>
        <p:spPr>
          <a:xfrm>
            <a:off x="321171" y="63841"/>
            <a:ext cx="2578500" cy="843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C55A11"/>
              </a:buClr>
              <a:buSzPts val="2100"/>
              <a:buFont typeface="Impact"/>
              <a:buNone/>
            </a:pPr>
            <a:r>
              <a:rPr lang="en" sz="2100">
                <a:solidFill>
                  <a:srgbClr val="C55A11"/>
                </a:solidFill>
              </a:rPr>
              <a:t>Computación en GPU</a:t>
            </a:r>
            <a:endParaRPr/>
          </a:p>
        </p:txBody>
      </p:sp>
      <p:sp>
        <p:nvSpPr>
          <p:cNvPr id="230" name="Google Shape;230;p36"/>
          <p:cNvSpPr/>
          <p:nvPr/>
        </p:nvSpPr>
        <p:spPr>
          <a:xfrm>
            <a:off x="321183" y="1832610"/>
            <a:ext cx="2475600" cy="69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1" name="Google Shape;231;p36"/>
          <p:cNvSpPr txBox="1"/>
          <p:nvPr>
            <p:ph idx="1" type="body"/>
          </p:nvPr>
        </p:nvSpPr>
        <p:spPr>
          <a:xfrm>
            <a:off x="321171" y="1277053"/>
            <a:ext cx="3288000" cy="2405400"/>
          </a:xfrm>
          <a:prstGeom prst="rect">
            <a:avLst/>
          </a:prstGeom>
          <a:noFill/>
          <a:ln>
            <a:noFill/>
          </a:ln>
        </p:spPr>
        <p:txBody>
          <a:bodyPr anchorCtr="0" anchor="t" bIns="34275" lIns="68575" spcFirstLastPara="1" rIns="68575" wrap="square" tIns="34275">
            <a:noAutofit/>
          </a:bodyPr>
          <a:lstStyle/>
          <a:p>
            <a:pPr indent="0" lvl="0" marL="0" rtl="0" algn="l">
              <a:lnSpc>
                <a:spcPct val="70000"/>
              </a:lnSpc>
              <a:spcBef>
                <a:spcPts val="0"/>
              </a:spcBef>
              <a:spcAft>
                <a:spcPts val="0"/>
              </a:spcAft>
              <a:buClr>
                <a:schemeClr val="lt1"/>
              </a:buClr>
              <a:buSzPts val="1100"/>
              <a:buNone/>
            </a:pPr>
            <a:r>
              <a:rPr lang="en" sz="1300">
                <a:solidFill>
                  <a:schemeClr val="dk1"/>
                </a:solidFill>
                <a:latin typeface="Calibri"/>
                <a:ea typeface="Calibri"/>
                <a:cs typeface="Calibri"/>
                <a:sym typeface="Calibri"/>
              </a:rPr>
              <a:t>La computación en GPU (Unidad de Procesamiento Gráfico, por sus siglas en inglés) se refiere al uso de las unidades de procesamiento gráfico que normalmente se encuentran en tarjetas gráficas para realizar cálculos y tareas de procesamiento más allá de la representación y renderización de gráficos. </a:t>
            </a:r>
            <a:endParaRPr sz="2000">
              <a:solidFill>
                <a:schemeClr val="dk1"/>
              </a:solidFill>
            </a:endParaRPr>
          </a:p>
          <a:p>
            <a:pPr indent="0" lvl="0" marL="0" rtl="0" algn="l">
              <a:lnSpc>
                <a:spcPct val="70000"/>
              </a:lnSpc>
              <a:spcBef>
                <a:spcPts val="800"/>
              </a:spcBef>
              <a:spcAft>
                <a:spcPts val="0"/>
              </a:spcAft>
              <a:buClr>
                <a:schemeClr val="lt1"/>
              </a:buClr>
              <a:buSzPts val="1100"/>
              <a:buNone/>
            </a:pPr>
            <a:r>
              <a:rPr lang="en" sz="1300">
                <a:solidFill>
                  <a:schemeClr val="dk1"/>
                </a:solidFill>
                <a:latin typeface="Calibri"/>
                <a:ea typeface="Calibri"/>
                <a:cs typeface="Calibri"/>
                <a:sym typeface="Calibri"/>
              </a:rPr>
              <a:t>Las GPUs están diseñadas originalmente para manejar cálculos relacionados con gráficos en videojuegos, visualización 3D y otras aplicaciones gráficas intensivas. Sin embargo, debido a su arquitectura altamente paralela, también son capaces de realizar cálculos numéricos y científicos de manera muy eficiente.</a:t>
            </a:r>
            <a:endParaRPr sz="2000">
              <a:solidFill>
                <a:schemeClr val="dk1"/>
              </a:solidFill>
            </a:endParaRPr>
          </a:p>
          <a:p>
            <a:pPr indent="0" lvl="0" marL="0" rtl="0" algn="l">
              <a:lnSpc>
                <a:spcPct val="70000"/>
              </a:lnSpc>
              <a:spcBef>
                <a:spcPts val="800"/>
              </a:spcBef>
              <a:spcAft>
                <a:spcPts val="1200"/>
              </a:spcAft>
              <a:buClr>
                <a:schemeClr val="lt1"/>
              </a:buClr>
              <a:buSzPts val="1100"/>
              <a:buNone/>
            </a:pPr>
            <a:r>
              <a:rPr lang="en" sz="1300">
                <a:solidFill>
                  <a:schemeClr val="dk1"/>
                </a:solidFill>
                <a:latin typeface="Calibri"/>
                <a:ea typeface="Calibri"/>
                <a:cs typeface="Calibri"/>
                <a:sym typeface="Calibri"/>
              </a:rPr>
              <a:t>La computación en GPU ha ganado popularidad en áreas que involucran cálculos intensivos, como la simulación científica, el aprendizaje profundo (deep learning), la minería de criptomonedas, la investigación biomédica, la ingeniería y más. Aquí hay algunos puntos clave sobre la computación en GPU</a:t>
            </a:r>
            <a:endParaRPr sz="2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7"/>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Image" id="237" name="Google Shape;237;p37"/>
          <p:cNvPicPr preferRelativeResize="0"/>
          <p:nvPr/>
        </p:nvPicPr>
        <p:blipFill rotWithShape="1">
          <a:blip r:embed="rId3">
            <a:alphaModFix/>
          </a:blip>
          <a:srcRect b="3142" l="0" r="9090" t="24940"/>
          <a:stretch/>
        </p:blipFill>
        <p:spPr>
          <a:xfrm>
            <a:off x="2641851" y="8"/>
            <a:ext cx="6502149" cy="5143493"/>
          </a:xfrm>
          <a:prstGeom prst="rect">
            <a:avLst/>
          </a:prstGeom>
          <a:noFill/>
          <a:ln>
            <a:noFill/>
          </a:ln>
        </p:spPr>
      </p:pic>
      <p:sp>
        <p:nvSpPr>
          <p:cNvPr id="238" name="Google Shape;238;p37"/>
          <p:cNvSpPr txBox="1"/>
          <p:nvPr>
            <p:ph type="title"/>
          </p:nvPr>
        </p:nvSpPr>
        <p:spPr>
          <a:xfrm>
            <a:off x="269721" y="-9"/>
            <a:ext cx="2578500" cy="8436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C55A11"/>
              </a:buClr>
              <a:buSzPts val="2100"/>
              <a:buFont typeface="Impact"/>
              <a:buNone/>
            </a:pPr>
            <a:r>
              <a:rPr lang="en" sz="2100">
                <a:solidFill>
                  <a:srgbClr val="C55A11"/>
                </a:solidFill>
              </a:rPr>
              <a:t>Computación en GPU</a:t>
            </a:r>
            <a:endParaRPr/>
          </a:p>
        </p:txBody>
      </p:sp>
      <p:sp>
        <p:nvSpPr>
          <p:cNvPr id="239" name="Google Shape;239;p37"/>
          <p:cNvSpPr/>
          <p:nvPr/>
        </p:nvSpPr>
        <p:spPr>
          <a:xfrm>
            <a:off x="321183" y="1832610"/>
            <a:ext cx="2475600" cy="69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40" name="Google Shape;240;p37"/>
          <p:cNvSpPr txBox="1"/>
          <p:nvPr>
            <p:ph idx="1" type="body"/>
          </p:nvPr>
        </p:nvSpPr>
        <p:spPr>
          <a:xfrm>
            <a:off x="321175" y="1068700"/>
            <a:ext cx="2707800" cy="36759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0000"/>
              </a:lnSpc>
              <a:spcBef>
                <a:spcPts val="0"/>
              </a:spcBef>
              <a:spcAft>
                <a:spcPts val="0"/>
              </a:spcAft>
              <a:buClr>
                <a:srgbClr val="C55A11"/>
              </a:buClr>
              <a:buSzPts val="1100"/>
              <a:buNone/>
            </a:pPr>
            <a:r>
              <a:rPr lang="en" sz="1100">
                <a:solidFill>
                  <a:schemeClr val="dk1"/>
                </a:solidFill>
                <a:latin typeface="Calibri"/>
                <a:ea typeface="Calibri"/>
                <a:cs typeface="Calibri"/>
                <a:sym typeface="Calibri"/>
              </a:rPr>
              <a:t>Arquitectura paralela: Las GPUs están compuestas por un gran número de núcleos pequeños y eficientes que trabajan en paralelo. </a:t>
            </a:r>
            <a:endParaRPr>
              <a:solidFill>
                <a:schemeClr val="dk1"/>
              </a:solidFill>
            </a:endParaRPr>
          </a:p>
          <a:p>
            <a:pPr indent="0" lvl="0" marL="0" rtl="0" algn="l">
              <a:lnSpc>
                <a:spcPct val="90000"/>
              </a:lnSpc>
              <a:spcBef>
                <a:spcPts val="800"/>
              </a:spcBef>
              <a:spcAft>
                <a:spcPts val="0"/>
              </a:spcAft>
              <a:buClr>
                <a:srgbClr val="C55A11"/>
              </a:buClr>
              <a:buSzPts val="1100"/>
              <a:buNone/>
            </a:pPr>
            <a:r>
              <a:rPr lang="en" sz="1100">
                <a:solidFill>
                  <a:schemeClr val="dk1"/>
                </a:solidFill>
                <a:latin typeface="Calibri"/>
                <a:ea typeface="Calibri"/>
                <a:cs typeface="Calibri"/>
                <a:sym typeface="Calibri"/>
              </a:rPr>
              <a:t>Alto rendimiento: Debido a su arquitectura paralela, las GPUs pueden lograr un rendimiento significativamente mayor en comparación con las CPU para ciertos tipos de cálculos. Esto es especialmente notable en tareas que implican grandes cantidades de datos o cálculos matriciales, como en el aprendizaje profundo.</a:t>
            </a:r>
            <a:endParaRPr>
              <a:solidFill>
                <a:schemeClr val="dk1"/>
              </a:solidFill>
            </a:endParaRPr>
          </a:p>
          <a:p>
            <a:pPr indent="0" lvl="0" marL="0" rtl="0" algn="l">
              <a:lnSpc>
                <a:spcPct val="90000"/>
              </a:lnSpc>
              <a:spcBef>
                <a:spcPts val="800"/>
              </a:spcBef>
              <a:spcAft>
                <a:spcPts val="0"/>
              </a:spcAft>
              <a:buClr>
                <a:srgbClr val="C55A11"/>
              </a:buClr>
              <a:buSzPts val="1100"/>
              <a:buNone/>
            </a:pPr>
            <a:r>
              <a:rPr lang="en" sz="1100">
                <a:solidFill>
                  <a:schemeClr val="dk1"/>
                </a:solidFill>
                <a:latin typeface="Calibri"/>
                <a:ea typeface="Calibri"/>
                <a:cs typeface="Calibri"/>
                <a:sym typeface="Calibri"/>
              </a:rPr>
              <a:t>Programación especializada: Aunque las GPUs pueden usarse para cálculos genéricos, a menudo se requiere una programación especializada para aprovechar al máximo su potencial. Lenguajes y bibliotecas como CUDA (Compute Unified Device Architecture) de NVIDIA permiten a los desarrolladores escribir códigos que se ejecuten directamente en la GPU.</a:t>
            </a:r>
            <a:endParaRPr>
              <a:solidFill>
                <a:schemeClr val="dk1"/>
              </a:solidFill>
            </a:endParaRPr>
          </a:p>
          <a:p>
            <a:pPr indent="0" lvl="0" marL="0" rtl="0" algn="l">
              <a:lnSpc>
                <a:spcPct val="90000"/>
              </a:lnSpc>
              <a:spcBef>
                <a:spcPts val="800"/>
              </a:spcBef>
              <a:spcAft>
                <a:spcPts val="1200"/>
              </a:spcAft>
              <a:buClr>
                <a:srgbClr val="C55A11"/>
              </a:buClr>
              <a:buSzPts val="1100"/>
              <a:buNone/>
            </a:pPr>
            <a:r>
              <a:rPr lang="en" sz="1100">
                <a:solidFill>
                  <a:schemeClr val="dk1"/>
                </a:solidFill>
                <a:latin typeface="Calibri"/>
                <a:ea typeface="Calibri"/>
                <a:cs typeface="Calibri"/>
                <a:sym typeface="Calibri"/>
              </a:rPr>
              <a:t>Clusters de GPU: En algunas aplicaciones, múltiples GPUs se combinan en clústeres para crear supercomputadoras especializadas. </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245325" y="190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SNN para clasificar imagenes de cáncer de mama </a:t>
            </a:r>
            <a:endParaRPr/>
          </a:p>
        </p:txBody>
      </p:sp>
      <p:pic>
        <p:nvPicPr>
          <p:cNvPr id="246" name="Google Shape;246;p38"/>
          <p:cNvPicPr preferRelativeResize="0"/>
          <p:nvPr/>
        </p:nvPicPr>
        <p:blipFill>
          <a:blip r:embed="rId3">
            <a:alphaModFix/>
          </a:blip>
          <a:stretch>
            <a:fillRect/>
          </a:stretch>
        </p:blipFill>
        <p:spPr>
          <a:xfrm>
            <a:off x="2341475" y="778300"/>
            <a:ext cx="5985050" cy="2130100"/>
          </a:xfrm>
          <a:prstGeom prst="rect">
            <a:avLst/>
          </a:prstGeom>
          <a:noFill/>
          <a:ln>
            <a:noFill/>
          </a:ln>
        </p:spPr>
      </p:pic>
      <p:pic>
        <p:nvPicPr>
          <p:cNvPr id="247" name="Google Shape;247;p38"/>
          <p:cNvPicPr preferRelativeResize="0"/>
          <p:nvPr/>
        </p:nvPicPr>
        <p:blipFill>
          <a:blip r:embed="rId4">
            <a:alphaModFix/>
          </a:blip>
          <a:stretch>
            <a:fillRect/>
          </a:stretch>
        </p:blipFill>
        <p:spPr>
          <a:xfrm>
            <a:off x="2341475" y="2832196"/>
            <a:ext cx="5985050" cy="2228480"/>
          </a:xfrm>
          <a:prstGeom prst="rect">
            <a:avLst/>
          </a:prstGeom>
          <a:noFill/>
          <a:ln>
            <a:noFill/>
          </a:ln>
        </p:spPr>
      </p:pic>
      <p:sp>
        <p:nvSpPr>
          <p:cNvPr id="248" name="Google Shape;248;p38"/>
          <p:cNvSpPr txBox="1"/>
          <p:nvPr/>
        </p:nvSpPr>
        <p:spPr>
          <a:xfrm>
            <a:off x="365025" y="1145900"/>
            <a:ext cx="1506300" cy="17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chemeClr val="dk1"/>
                </a:solidFill>
              </a:rPr>
              <a:t>Low accuracy (~53%), low detection</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245325" y="190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SNN para clasificar imagenes de </a:t>
            </a:r>
            <a:r>
              <a:rPr lang="en"/>
              <a:t>cáncer</a:t>
            </a:r>
            <a:r>
              <a:rPr lang="en"/>
              <a:t> de mama </a:t>
            </a:r>
            <a:endParaRPr/>
          </a:p>
        </p:txBody>
      </p:sp>
      <p:pic>
        <p:nvPicPr>
          <p:cNvPr id="254" name="Google Shape;254;p39"/>
          <p:cNvPicPr preferRelativeResize="0"/>
          <p:nvPr/>
        </p:nvPicPr>
        <p:blipFill>
          <a:blip r:embed="rId3">
            <a:alphaModFix/>
          </a:blip>
          <a:stretch>
            <a:fillRect/>
          </a:stretch>
        </p:blipFill>
        <p:spPr>
          <a:xfrm>
            <a:off x="1998400" y="2806375"/>
            <a:ext cx="6371549" cy="2164125"/>
          </a:xfrm>
          <a:prstGeom prst="rect">
            <a:avLst/>
          </a:prstGeom>
          <a:noFill/>
          <a:ln>
            <a:noFill/>
          </a:ln>
        </p:spPr>
      </p:pic>
      <p:pic>
        <p:nvPicPr>
          <p:cNvPr id="255" name="Google Shape;255;p39"/>
          <p:cNvPicPr preferRelativeResize="0"/>
          <p:nvPr/>
        </p:nvPicPr>
        <p:blipFill>
          <a:blip r:embed="rId4">
            <a:alphaModFix/>
          </a:blip>
          <a:stretch>
            <a:fillRect/>
          </a:stretch>
        </p:blipFill>
        <p:spPr>
          <a:xfrm>
            <a:off x="1998400" y="833575"/>
            <a:ext cx="6371549" cy="2043296"/>
          </a:xfrm>
          <a:prstGeom prst="rect">
            <a:avLst/>
          </a:prstGeom>
          <a:noFill/>
          <a:ln>
            <a:noFill/>
          </a:ln>
        </p:spPr>
      </p:pic>
      <p:sp>
        <p:nvSpPr>
          <p:cNvPr id="256" name="Google Shape;256;p39"/>
          <p:cNvSpPr txBox="1"/>
          <p:nvPr/>
        </p:nvSpPr>
        <p:spPr>
          <a:xfrm>
            <a:off x="365025" y="1145900"/>
            <a:ext cx="1506300" cy="17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chemeClr val="dk1"/>
                </a:solidFill>
              </a:rPr>
              <a:t>High </a:t>
            </a:r>
            <a:r>
              <a:rPr lang="en" sz="2050">
                <a:solidFill>
                  <a:schemeClr val="dk1"/>
                </a:solidFill>
              </a:rPr>
              <a:t>accuracy (~79%), low detection</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245325" y="190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SNN para clasificar imagenes de cáncer de mama </a:t>
            </a:r>
            <a:endParaRPr/>
          </a:p>
        </p:txBody>
      </p:sp>
      <p:pic>
        <p:nvPicPr>
          <p:cNvPr id="262" name="Google Shape;262;p40"/>
          <p:cNvPicPr preferRelativeResize="0"/>
          <p:nvPr/>
        </p:nvPicPr>
        <p:blipFill>
          <a:blip r:embed="rId3">
            <a:alphaModFix/>
          </a:blip>
          <a:stretch>
            <a:fillRect/>
          </a:stretch>
        </p:blipFill>
        <p:spPr>
          <a:xfrm>
            <a:off x="2116700" y="763325"/>
            <a:ext cx="6196200" cy="2287337"/>
          </a:xfrm>
          <a:prstGeom prst="rect">
            <a:avLst/>
          </a:prstGeom>
          <a:noFill/>
          <a:ln>
            <a:noFill/>
          </a:ln>
        </p:spPr>
      </p:pic>
      <p:pic>
        <p:nvPicPr>
          <p:cNvPr id="263" name="Google Shape;263;p40"/>
          <p:cNvPicPr preferRelativeResize="0"/>
          <p:nvPr/>
        </p:nvPicPr>
        <p:blipFill rotWithShape="1">
          <a:blip r:embed="rId4">
            <a:alphaModFix/>
          </a:blip>
          <a:srcRect b="0" l="0" r="0" t="3100"/>
          <a:stretch/>
        </p:blipFill>
        <p:spPr>
          <a:xfrm>
            <a:off x="2122525" y="2824600"/>
            <a:ext cx="6196200" cy="2242700"/>
          </a:xfrm>
          <a:prstGeom prst="rect">
            <a:avLst/>
          </a:prstGeom>
          <a:noFill/>
          <a:ln>
            <a:noFill/>
          </a:ln>
        </p:spPr>
      </p:pic>
      <p:sp>
        <p:nvSpPr>
          <p:cNvPr id="264" name="Google Shape;264;p40"/>
          <p:cNvSpPr txBox="1"/>
          <p:nvPr/>
        </p:nvSpPr>
        <p:spPr>
          <a:xfrm>
            <a:off x="365025" y="1145900"/>
            <a:ext cx="1506300" cy="17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50">
                <a:solidFill>
                  <a:schemeClr val="dk1"/>
                </a:solidFill>
              </a:rPr>
              <a:t>Low</a:t>
            </a:r>
            <a:r>
              <a:rPr lang="en" sz="2050">
                <a:solidFill>
                  <a:schemeClr val="dk1"/>
                </a:solidFill>
              </a:rPr>
              <a:t> accuracy (~43%), better detection</a:t>
            </a:r>
            <a:endParaRPr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Computación neuromórfica</a:t>
            </a:r>
            <a:endParaRPr/>
          </a:p>
        </p:txBody>
      </p:sp>
      <p:sp>
        <p:nvSpPr>
          <p:cNvPr id="270" name="Google Shape;270;p41"/>
          <p:cNvSpPr txBox="1"/>
          <p:nvPr/>
        </p:nvSpPr>
        <p:spPr>
          <a:xfrm>
            <a:off x="158250" y="1017725"/>
            <a:ext cx="5165700" cy="369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50">
                <a:solidFill>
                  <a:schemeClr val="dk1"/>
                </a:solidFill>
              </a:rPr>
              <a:t>SNN se puede implementar como software, pero tambien como hardware:</a:t>
            </a:r>
            <a:endParaRPr sz="1750">
              <a:solidFill>
                <a:schemeClr val="dk1"/>
              </a:solidFill>
            </a:endParaRPr>
          </a:p>
          <a:p>
            <a:pPr indent="0" lvl="0" marL="0" rtl="0" algn="l">
              <a:spcBef>
                <a:spcPts val="0"/>
              </a:spcBef>
              <a:spcAft>
                <a:spcPts val="0"/>
              </a:spcAft>
              <a:buNone/>
            </a:pPr>
            <a:r>
              <a:t/>
            </a:r>
            <a:endParaRPr sz="175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En el hardware neuromórfico, los cálculos son realizados por muchas unidades pequeñas que se comunican entre sí a través de ráfagas de actividad(picos, spikes) y ajustan su comportamiento en función de los picos que reciben de otros.</a:t>
            </a:r>
            <a:endParaRPr sz="1800">
              <a:solidFill>
                <a:schemeClr val="dk1"/>
              </a:solidFill>
            </a:endParaRPr>
          </a:p>
          <a:p>
            <a:pPr indent="-342900" lvl="0" marL="457200" rtl="0" algn="l">
              <a:spcBef>
                <a:spcPts val="1000"/>
              </a:spcBef>
              <a:spcAft>
                <a:spcPts val="0"/>
              </a:spcAft>
              <a:buClr>
                <a:schemeClr val="dk1"/>
              </a:buClr>
              <a:buSzPts val="1800"/>
              <a:buChar char="●"/>
            </a:pPr>
            <a:r>
              <a:rPr lang="en" sz="1800">
                <a:solidFill>
                  <a:schemeClr val="dk1"/>
                </a:solidFill>
              </a:rPr>
              <a:t>Modelizado a partir de los sistemas del cerebro y el sistema nervioso humanos. </a:t>
            </a:r>
            <a:endParaRPr sz="1800">
              <a:solidFill>
                <a:schemeClr val="dk1"/>
              </a:solidFill>
            </a:endParaRPr>
          </a:p>
          <a:p>
            <a:pPr indent="0" lvl="0" marL="0" rtl="0" algn="l">
              <a:spcBef>
                <a:spcPts val="1000"/>
              </a:spcBef>
              <a:spcAft>
                <a:spcPts val="0"/>
              </a:spcAft>
              <a:buNone/>
            </a:pPr>
            <a:r>
              <a:t/>
            </a:r>
            <a:endParaRPr sz="1500">
              <a:solidFill>
                <a:srgbClr val="202122"/>
              </a:solidFill>
              <a:highlight>
                <a:srgbClr val="FFFFFF"/>
              </a:highlight>
            </a:endParaRPr>
          </a:p>
        </p:txBody>
      </p:sp>
      <p:pic>
        <p:nvPicPr>
          <p:cNvPr id="271" name="Google Shape;271;p41"/>
          <p:cNvPicPr preferRelativeResize="0"/>
          <p:nvPr/>
        </p:nvPicPr>
        <p:blipFill rotWithShape="1">
          <a:blip r:embed="rId3">
            <a:alphaModFix/>
          </a:blip>
          <a:srcRect b="0" l="24573" r="29459" t="0"/>
          <a:stretch/>
        </p:blipFill>
        <p:spPr>
          <a:xfrm>
            <a:off x="5529600" y="790275"/>
            <a:ext cx="3179574" cy="3890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Computación</a:t>
            </a:r>
            <a:r>
              <a:rPr lang="en"/>
              <a:t> </a:t>
            </a:r>
            <a:r>
              <a:rPr lang="en"/>
              <a:t>neuromórfica</a:t>
            </a:r>
            <a:endParaRPr/>
          </a:p>
        </p:txBody>
      </p:sp>
      <p:sp>
        <p:nvSpPr>
          <p:cNvPr id="277" name="Google Shape;277;p42"/>
          <p:cNvSpPr txBox="1"/>
          <p:nvPr/>
        </p:nvSpPr>
        <p:spPr>
          <a:xfrm>
            <a:off x="158250" y="1017725"/>
            <a:ext cx="5165700" cy="330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chemeClr val="dk1"/>
                </a:solidFill>
              </a:rPr>
              <a:t>SNN se puede </a:t>
            </a:r>
            <a:r>
              <a:rPr lang="en" sz="1850">
                <a:solidFill>
                  <a:schemeClr val="dk1"/>
                </a:solidFill>
              </a:rPr>
              <a:t>implementar</a:t>
            </a:r>
            <a:r>
              <a:rPr lang="en" sz="1850">
                <a:solidFill>
                  <a:schemeClr val="dk1"/>
                </a:solidFill>
              </a:rPr>
              <a:t> como software, pero tambien como hardware:</a:t>
            </a:r>
            <a:endParaRPr sz="1850">
              <a:solidFill>
                <a:schemeClr val="dk1"/>
              </a:solidFill>
            </a:endParaRPr>
          </a:p>
          <a:p>
            <a:pPr indent="0" lvl="0" marL="0" rtl="0" algn="l">
              <a:spcBef>
                <a:spcPts val="0"/>
              </a:spcBef>
              <a:spcAft>
                <a:spcPts val="0"/>
              </a:spcAft>
              <a:buNone/>
            </a:pPr>
            <a:r>
              <a:t/>
            </a:r>
            <a:endParaRPr sz="1900">
              <a:solidFill>
                <a:schemeClr val="dk1"/>
              </a:solidFill>
            </a:endParaRPr>
          </a:p>
          <a:p>
            <a:pPr indent="-349250" lvl="0" marL="457200" rtl="0" algn="l">
              <a:spcBef>
                <a:spcPts val="1000"/>
              </a:spcBef>
              <a:spcAft>
                <a:spcPts val="0"/>
              </a:spcAft>
              <a:buClr>
                <a:schemeClr val="dk1"/>
              </a:buClr>
              <a:buSzPts val="1900"/>
              <a:buChar char="●"/>
            </a:pPr>
            <a:r>
              <a:rPr lang="en" sz="1900">
                <a:solidFill>
                  <a:schemeClr val="dk1"/>
                </a:solidFill>
              </a:rPr>
              <a:t>Pueden formar u</a:t>
            </a:r>
            <a:r>
              <a:rPr lang="en" sz="1900">
                <a:solidFill>
                  <a:schemeClr val="dk1"/>
                </a:solidFill>
              </a:rPr>
              <a:t>na computadora cognitiva que conecta inteligencia artificial y algoritmos de aprendizaje automático en un circuito integrado que reproduce fielmente el comportamiento del cerebro humano.</a:t>
            </a:r>
            <a:endParaRPr sz="1900">
              <a:solidFill>
                <a:schemeClr val="dk1"/>
              </a:solidFill>
            </a:endParaRPr>
          </a:p>
          <a:p>
            <a:pPr indent="0" lvl="0" marL="0" rtl="0" algn="l">
              <a:spcBef>
                <a:spcPts val="1000"/>
              </a:spcBef>
              <a:spcAft>
                <a:spcPts val="0"/>
              </a:spcAft>
              <a:buNone/>
            </a:pPr>
            <a:r>
              <a:t/>
            </a:r>
            <a:endParaRPr sz="1600">
              <a:solidFill>
                <a:srgbClr val="202122"/>
              </a:solidFill>
              <a:highlight>
                <a:srgbClr val="FFFFFF"/>
              </a:highlight>
            </a:endParaRPr>
          </a:p>
        </p:txBody>
      </p:sp>
      <p:pic>
        <p:nvPicPr>
          <p:cNvPr id="278" name="Google Shape;278;p42"/>
          <p:cNvPicPr preferRelativeResize="0"/>
          <p:nvPr/>
        </p:nvPicPr>
        <p:blipFill rotWithShape="1">
          <a:blip r:embed="rId3">
            <a:alphaModFix/>
          </a:blip>
          <a:srcRect b="0" l="24573" r="29459" t="0"/>
          <a:stretch/>
        </p:blipFill>
        <p:spPr>
          <a:xfrm>
            <a:off x="5529600" y="790275"/>
            <a:ext cx="3179574" cy="3890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Etica en resultados de machine learning y deep learning</a:t>
            </a:r>
            <a:endParaRPr/>
          </a:p>
        </p:txBody>
      </p:sp>
      <p:sp>
        <p:nvSpPr>
          <p:cNvPr id="75" name="Google Shape;75;p16"/>
          <p:cNvSpPr txBox="1"/>
          <p:nvPr>
            <p:ph idx="1" type="body"/>
          </p:nvPr>
        </p:nvSpPr>
        <p:spPr>
          <a:xfrm>
            <a:off x="311700" y="923875"/>
            <a:ext cx="875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Por ejemplo, responsabilidad (rendir cuentas por las acciones y asumir las consecuencias de las mismas)</a:t>
            </a:r>
            <a:endParaRPr sz="1500">
              <a:solidFill>
                <a:schemeClr val="dk1"/>
              </a:solidFill>
            </a:endParaRPr>
          </a:p>
          <a:p>
            <a:pPr indent="0" lvl="0" marL="457200" rtl="0" algn="l">
              <a:spcBef>
                <a:spcPts val="1200"/>
              </a:spcBef>
              <a:spcAft>
                <a:spcPts val="0"/>
              </a:spcAft>
              <a:buNone/>
            </a:pPr>
            <a:r>
              <a:rPr b="1" lang="en" sz="1500">
                <a:solidFill>
                  <a:schemeClr val="dk1"/>
                </a:solidFill>
              </a:rPr>
              <a:t>Gedankenexperiment 1: </a:t>
            </a:r>
            <a:r>
              <a:rPr lang="en" sz="1500">
                <a:solidFill>
                  <a:schemeClr val="dk1"/>
                </a:solidFill>
              </a:rPr>
              <a:t>una empresa paga a un </a:t>
            </a:r>
            <a:r>
              <a:rPr lang="en" sz="1500">
                <a:solidFill>
                  <a:schemeClr val="dk1"/>
                </a:solidFill>
              </a:rPr>
              <a:t>científico</a:t>
            </a:r>
            <a:r>
              <a:rPr lang="en" sz="1500">
                <a:solidFill>
                  <a:schemeClr val="dk1"/>
                </a:solidFill>
              </a:rPr>
              <a:t> de datos para construir un clasificador basado en machine learning (deep learning) para predecir si una persona </a:t>
            </a:r>
            <a:r>
              <a:rPr lang="en" sz="1500">
                <a:solidFill>
                  <a:schemeClr val="dk1"/>
                </a:solidFill>
              </a:rPr>
              <a:t>tendrá</a:t>
            </a:r>
            <a:r>
              <a:rPr lang="en" sz="1500">
                <a:solidFill>
                  <a:schemeClr val="dk1"/>
                </a:solidFill>
              </a:rPr>
              <a:t> o no </a:t>
            </a:r>
            <a:r>
              <a:rPr lang="en" sz="1500">
                <a:solidFill>
                  <a:schemeClr val="dk1"/>
                </a:solidFill>
              </a:rPr>
              <a:t>tendrá</a:t>
            </a:r>
            <a:r>
              <a:rPr lang="en" sz="1500">
                <a:solidFill>
                  <a:schemeClr val="dk1"/>
                </a:solidFill>
              </a:rPr>
              <a:t> cáncer. Cuando se aplica el algoritmo clasificador, una persona no recibe tratamiento temprano (porque tuvo un </a:t>
            </a:r>
            <a:r>
              <a:rPr lang="en" sz="1500">
                <a:solidFill>
                  <a:schemeClr val="dk1"/>
                </a:solidFill>
              </a:rPr>
              <a:t>falso negativo)</a:t>
            </a:r>
            <a:r>
              <a:rPr lang="en" sz="1500">
                <a:solidFill>
                  <a:schemeClr val="dk1"/>
                </a:solidFill>
              </a:rPr>
              <a:t> y llega a Stage 3. </a:t>
            </a:r>
            <a:endParaRPr sz="1500">
              <a:solidFill>
                <a:schemeClr val="dk1"/>
              </a:solidFill>
            </a:endParaRPr>
          </a:p>
          <a:p>
            <a:pPr indent="0" lvl="0" marL="457200" rtl="0" algn="l">
              <a:spcBef>
                <a:spcPts val="1200"/>
              </a:spcBef>
              <a:spcAft>
                <a:spcPts val="0"/>
              </a:spcAft>
              <a:buNone/>
            </a:pPr>
            <a:r>
              <a:rPr lang="en" sz="1500">
                <a:solidFill>
                  <a:schemeClr val="dk1"/>
                </a:solidFill>
              </a:rPr>
              <a:t>¿Quién es responsable?</a:t>
            </a:r>
            <a:endParaRPr sz="1500">
              <a:solidFill>
                <a:schemeClr val="dk1"/>
              </a:solidFill>
            </a:endParaRPr>
          </a:p>
          <a:p>
            <a:pPr indent="-323850" lvl="0" marL="914400" rtl="0" algn="l">
              <a:spcBef>
                <a:spcPts val="1200"/>
              </a:spcBef>
              <a:spcAft>
                <a:spcPts val="0"/>
              </a:spcAft>
              <a:buClr>
                <a:schemeClr val="dk1"/>
              </a:buClr>
              <a:buSzPts val="1500"/>
              <a:buChar char="●"/>
            </a:pPr>
            <a:r>
              <a:rPr lang="en" sz="1500">
                <a:solidFill>
                  <a:schemeClr val="dk1"/>
                </a:solidFill>
              </a:rPr>
              <a:t>¿El científico de datos que diseñó y entreno el modelo?</a:t>
            </a:r>
            <a:endParaRPr sz="1500">
              <a:solidFill>
                <a:schemeClr val="dk1"/>
              </a:solidFill>
            </a:endParaRPr>
          </a:p>
          <a:p>
            <a:pPr indent="-323850" lvl="0" marL="914400" rtl="0" algn="l">
              <a:spcBef>
                <a:spcPts val="0"/>
              </a:spcBef>
              <a:spcAft>
                <a:spcPts val="0"/>
              </a:spcAft>
              <a:buClr>
                <a:schemeClr val="dk1"/>
              </a:buClr>
              <a:buSzPts val="1500"/>
              <a:buChar char="●"/>
            </a:pPr>
            <a:r>
              <a:rPr lang="en" sz="1500">
                <a:solidFill>
                  <a:schemeClr val="dk1"/>
                </a:solidFill>
              </a:rPr>
              <a:t>¿La empresa que </a:t>
            </a:r>
            <a:r>
              <a:rPr lang="en" sz="1500">
                <a:solidFill>
                  <a:schemeClr val="dk1"/>
                </a:solidFill>
              </a:rPr>
              <a:t>contrató</a:t>
            </a:r>
            <a:r>
              <a:rPr lang="en" sz="1500">
                <a:solidFill>
                  <a:schemeClr val="dk1"/>
                </a:solidFill>
              </a:rPr>
              <a:t> al </a:t>
            </a:r>
            <a:r>
              <a:rPr lang="en" sz="1500">
                <a:solidFill>
                  <a:schemeClr val="dk1"/>
                </a:solidFill>
              </a:rPr>
              <a:t>científico</a:t>
            </a:r>
            <a:r>
              <a:rPr lang="en" sz="1500">
                <a:solidFill>
                  <a:schemeClr val="dk1"/>
                </a:solidFill>
              </a:rPr>
              <a:t> de datos?</a:t>
            </a:r>
            <a:endParaRPr sz="1500">
              <a:solidFill>
                <a:schemeClr val="dk1"/>
              </a:solidFill>
            </a:endParaRPr>
          </a:p>
          <a:p>
            <a:pPr indent="-323850" lvl="0" marL="914400" rtl="0" algn="l">
              <a:spcBef>
                <a:spcPts val="0"/>
              </a:spcBef>
              <a:spcAft>
                <a:spcPts val="0"/>
              </a:spcAft>
              <a:buClr>
                <a:schemeClr val="dk1"/>
              </a:buClr>
              <a:buSzPts val="1500"/>
              <a:buChar char="●"/>
            </a:pPr>
            <a:r>
              <a:rPr lang="en" sz="1500">
                <a:solidFill>
                  <a:schemeClr val="dk1"/>
                </a:solidFill>
              </a:rPr>
              <a:t>¿El médico especialista que usó el clasificador MLDL para dar un diagnóstico?</a:t>
            </a:r>
            <a:endParaRPr sz="1500">
              <a:solidFill>
                <a:schemeClr val="dk1"/>
              </a:solidFill>
            </a:endParaRPr>
          </a:p>
          <a:p>
            <a:pPr indent="-323850" lvl="0" marL="914400" rtl="0" algn="l">
              <a:spcBef>
                <a:spcPts val="0"/>
              </a:spcBef>
              <a:spcAft>
                <a:spcPts val="0"/>
              </a:spcAft>
              <a:buClr>
                <a:schemeClr val="dk1"/>
              </a:buClr>
              <a:buSzPts val="1500"/>
              <a:buChar char="●"/>
            </a:pPr>
            <a:r>
              <a:rPr lang="en" sz="1500">
                <a:solidFill>
                  <a:schemeClr val="dk1"/>
                </a:solidFill>
              </a:rPr>
              <a:t>¿El hospital que </a:t>
            </a:r>
            <a:r>
              <a:rPr lang="en" sz="1500">
                <a:solidFill>
                  <a:schemeClr val="dk1"/>
                </a:solidFill>
              </a:rPr>
              <a:t>implementó</a:t>
            </a:r>
            <a:r>
              <a:rPr lang="en" sz="1500">
                <a:solidFill>
                  <a:schemeClr val="dk1"/>
                </a:solidFill>
              </a:rPr>
              <a:t> el algoritmo clasificador para asistir las decisiones </a:t>
            </a:r>
            <a:r>
              <a:rPr lang="en" sz="1500">
                <a:solidFill>
                  <a:schemeClr val="dk1"/>
                </a:solidFill>
              </a:rPr>
              <a:t>médicas</a:t>
            </a:r>
            <a:r>
              <a:rPr lang="en" sz="1500">
                <a:solidFill>
                  <a:schemeClr val="dk1"/>
                </a:solidFill>
              </a:rPr>
              <a:t>?</a:t>
            </a:r>
            <a:endParaRPr sz="1500">
              <a:solidFill>
                <a:schemeClr val="dk1"/>
              </a:solidFill>
            </a:endParaRPr>
          </a:p>
          <a:p>
            <a:pPr indent="-323850" lvl="0" marL="914400" rtl="0" algn="l">
              <a:spcBef>
                <a:spcPts val="0"/>
              </a:spcBef>
              <a:spcAft>
                <a:spcPts val="0"/>
              </a:spcAft>
              <a:buClr>
                <a:schemeClr val="dk1"/>
              </a:buClr>
              <a:buSzPts val="1500"/>
              <a:buChar char="●"/>
            </a:pPr>
            <a:r>
              <a:rPr lang="en" sz="1500">
                <a:solidFill>
                  <a:schemeClr val="dk1"/>
                </a:solidFill>
              </a:rPr>
              <a:t>¿El algoritmo clasificador MLDL?</a:t>
            </a:r>
            <a:endParaRPr sz="15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3"/>
          <p:cNvPicPr preferRelativeResize="0"/>
          <p:nvPr/>
        </p:nvPicPr>
        <p:blipFill rotWithShape="1">
          <a:blip r:embed="rId3">
            <a:alphaModFix/>
          </a:blip>
          <a:srcRect b="0" l="0" r="0" t="0"/>
          <a:stretch/>
        </p:blipFill>
        <p:spPr>
          <a:xfrm>
            <a:off x="1635919" y="915639"/>
            <a:ext cx="7039818" cy="3776836"/>
          </a:xfrm>
          <a:prstGeom prst="rect">
            <a:avLst/>
          </a:prstGeom>
          <a:noFill/>
          <a:ln>
            <a:noFill/>
          </a:ln>
        </p:spPr>
      </p:pic>
      <p:pic>
        <p:nvPicPr>
          <p:cNvPr descr="Problema de los diseños Max-Q: RTX 2060 supera a la RTX 2070 Max-Q" id="284" name="Google Shape;284;p43"/>
          <p:cNvPicPr preferRelativeResize="0"/>
          <p:nvPr/>
        </p:nvPicPr>
        <p:blipFill rotWithShape="1">
          <a:blip r:embed="rId4">
            <a:alphaModFix/>
          </a:blip>
          <a:srcRect b="0" l="10362" r="0" t="0"/>
          <a:stretch/>
        </p:blipFill>
        <p:spPr>
          <a:xfrm>
            <a:off x="38100" y="2571750"/>
            <a:ext cx="3048000" cy="2028825"/>
          </a:xfrm>
          <a:prstGeom prst="rect">
            <a:avLst/>
          </a:prstGeom>
          <a:noFill/>
          <a:ln>
            <a:noFill/>
          </a:ln>
        </p:spPr>
      </p:pic>
      <p:sp>
        <p:nvSpPr>
          <p:cNvPr id="285" name="Google Shape;285;p43"/>
          <p:cNvSpPr txBox="1"/>
          <p:nvPr>
            <p:ph type="title"/>
          </p:nvPr>
        </p:nvSpPr>
        <p:spPr>
          <a:xfrm>
            <a:off x="628650" y="273844"/>
            <a:ext cx="7886700" cy="640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GPU computing en MatLab</a:t>
            </a:r>
            <a:endParaRPr/>
          </a:p>
        </p:txBody>
      </p:sp>
      <p:sp>
        <p:nvSpPr>
          <p:cNvPr id="286" name="Google Shape;286;p43"/>
          <p:cNvSpPr/>
          <p:nvPr/>
        </p:nvSpPr>
        <p:spPr>
          <a:xfrm>
            <a:off x="4086226" y="2320552"/>
            <a:ext cx="2200200" cy="251100"/>
          </a:xfrm>
          <a:prstGeom prst="rect">
            <a:avLst/>
          </a:prstGeom>
          <a:noFill/>
          <a:ln cap="flat" cmpd="sng" w="57150">
            <a:solidFill>
              <a:srgbClr val="FF0000"/>
            </a:solidFill>
            <a:prstDash val="dot"/>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7" name="Google Shape;287;p43"/>
          <p:cNvSpPr/>
          <p:nvPr/>
        </p:nvSpPr>
        <p:spPr>
          <a:xfrm>
            <a:off x="2886075" y="3600498"/>
            <a:ext cx="3522000" cy="716700"/>
          </a:xfrm>
          <a:prstGeom prst="rect">
            <a:avLst/>
          </a:prstGeom>
          <a:noFill/>
          <a:ln cap="flat" cmpd="sng" w="57150">
            <a:solidFill>
              <a:srgbClr val="00B0F0"/>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What is GPU Computing OR General Purpose Computing on GPU?" id="288" name="Google Shape;288;p43"/>
          <p:cNvPicPr preferRelativeResize="0"/>
          <p:nvPr/>
        </p:nvPicPr>
        <p:blipFill rotWithShape="1">
          <a:blip r:embed="rId5">
            <a:alphaModFix/>
          </a:blip>
          <a:srcRect b="0" l="0" r="0" t="0"/>
          <a:stretch/>
        </p:blipFill>
        <p:spPr>
          <a:xfrm>
            <a:off x="38100" y="856679"/>
            <a:ext cx="3171825" cy="16359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444828" y="0"/>
            <a:ext cx="4019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Aplicaciones</a:t>
            </a:r>
            <a:endParaRPr/>
          </a:p>
        </p:txBody>
      </p:sp>
      <p:pic>
        <p:nvPicPr>
          <p:cNvPr id="294" name="Google Shape;294;p44"/>
          <p:cNvPicPr preferRelativeResize="0"/>
          <p:nvPr/>
        </p:nvPicPr>
        <p:blipFill rotWithShape="1">
          <a:blip r:embed="rId3">
            <a:alphaModFix/>
          </a:blip>
          <a:srcRect b="0" l="0" r="0" t="0"/>
          <a:stretch/>
        </p:blipFill>
        <p:spPr>
          <a:xfrm>
            <a:off x="3182102" y="246714"/>
            <a:ext cx="5384955" cy="4407962"/>
          </a:xfrm>
          <a:prstGeom prst="rect">
            <a:avLst/>
          </a:prstGeom>
          <a:noFill/>
          <a:ln>
            <a:noFill/>
          </a:ln>
        </p:spPr>
      </p:pic>
      <p:sp>
        <p:nvSpPr>
          <p:cNvPr id="295" name="Google Shape;295;p44"/>
          <p:cNvSpPr txBox="1"/>
          <p:nvPr/>
        </p:nvSpPr>
        <p:spPr>
          <a:xfrm>
            <a:off x="576944" y="1132114"/>
            <a:ext cx="2068200" cy="2331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100">
                <a:solidFill>
                  <a:schemeClr val="dk1"/>
                </a:solidFill>
                <a:latin typeface="Calibri"/>
                <a:ea typeface="Calibri"/>
                <a:cs typeface="Calibri"/>
                <a:sym typeface="Calibri"/>
              </a:rPr>
              <a:t>Inflación es un “impuesto” a los pobres por sus efectos asimétricos, aumentando la desigualdad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444828" y="0"/>
            <a:ext cx="4019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Aplicaciones</a:t>
            </a:r>
            <a:endParaRPr/>
          </a:p>
        </p:txBody>
      </p:sp>
      <p:sp>
        <p:nvSpPr>
          <p:cNvPr id="301" name="Google Shape;301;p45"/>
          <p:cNvSpPr txBox="1"/>
          <p:nvPr/>
        </p:nvSpPr>
        <p:spPr>
          <a:xfrm>
            <a:off x="576951" y="1132125"/>
            <a:ext cx="2752800" cy="3671100"/>
          </a:xfrm>
          <a:prstGeom prst="rect">
            <a:avLst/>
          </a:prstGeom>
          <a:noFill/>
          <a:ln>
            <a:noFill/>
          </a:ln>
        </p:spPr>
        <p:txBody>
          <a:bodyPr anchorCtr="0" anchor="t" bIns="34275" lIns="68575" spcFirstLastPara="1" rIns="68575" wrap="square" tIns="34275">
            <a:spAutoFit/>
          </a:bodyPr>
          <a:lstStyle/>
          <a:p>
            <a:pPr indent="-2286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Una especie es considerada semélpara si se caracteriza por tener un único episodio reproductivo antes de morir</a:t>
            </a:r>
            <a:endParaRPr/>
          </a:p>
          <a:p>
            <a:pPr indent="-2286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Algoritmos genéticos semélparos se utilizan para estimar los parámetros óptimos de un filtro de reducción de ruido (estimación de la inflación núcleo). </a:t>
            </a:r>
            <a:endParaRPr sz="1800">
              <a:solidFill>
                <a:schemeClr val="dk1"/>
              </a:solidFill>
              <a:latin typeface="Calibri"/>
              <a:ea typeface="Calibri"/>
              <a:cs typeface="Calibri"/>
              <a:sym typeface="Calibri"/>
            </a:endParaRPr>
          </a:p>
        </p:txBody>
      </p:sp>
      <p:pic>
        <p:nvPicPr>
          <p:cNvPr id="302" name="Google Shape;302;p45"/>
          <p:cNvPicPr preferRelativeResize="0"/>
          <p:nvPr/>
        </p:nvPicPr>
        <p:blipFill rotWithShape="1">
          <a:blip r:embed="rId3">
            <a:alphaModFix/>
          </a:blip>
          <a:srcRect b="0" l="0" r="0" t="0"/>
          <a:stretch/>
        </p:blipFill>
        <p:spPr>
          <a:xfrm>
            <a:off x="3543335" y="128240"/>
            <a:ext cx="5475444" cy="2446232"/>
          </a:xfrm>
          <a:prstGeom prst="rect">
            <a:avLst/>
          </a:prstGeom>
          <a:noFill/>
          <a:ln>
            <a:noFill/>
          </a:ln>
        </p:spPr>
      </p:pic>
      <p:pic>
        <p:nvPicPr>
          <p:cNvPr id="303" name="Google Shape;303;p45"/>
          <p:cNvPicPr preferRelativeResize="0"/>
          <p:nvPr/>
        </p:nvPicPr>
        <p:blipFill rotWithShape="1">
          <a:blip r:embed="rId4">
            <a:alphaModFix/>
          </a:blip>
          <a:srcRect b="0" l="0" r="0" t="0"/>
          <a:stretch/>
        </p:blipFill>
        <p:spPr>
          <a:xfrm>
            <a:off x="4040491" y="2370761"/>
            <a:ext cx="4198880" cy="25278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444828" y="0"/>
            <a:ext cx="4019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Aplicaciones</a:t>
            </a:r>
            <a:endParaRPr/>
          </a:p>
        </p:txBody>
      </p:sp>
      <p:sp>
        <p:nvSpPr>
          <p:cNvPr id="309" name="Google Shape;309;p46"/>
          <p:cNvSpPr txBox="1"/>
          <p:nvPr/>
        </p:nvSpPr>
        <p:spPr>
          <a:xfrm>
            <a:off x="576944" y="1132114"/>
            <a:ext cx="2068200" cy="1239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900">
                <a:solidFill>
                  <a:schemeClr val="dk1"/>
                </a:solidFill>
                <a:latin typeface="Calibri"/>
                <a:ea typeface="Calibri"/>
                <a:cs typeface="Calibri"/>
                <a:sym typeface="Calibri"/>
              </a:rPr>
              <a:t>Datos de inflación y desigualdad medida por el coeficiente de Gini</a:t>
            </a:r>
            <a:endParaRPr sz="1900">
              <a:solidFill>
                <a:schemeClr val="dk1"/>
              </a:solidFill>
              <a:latin typeface="Calibri"/>
              <a:ea typeface="Calibri"/>
              <a:cs typeface="Calibri"/>
              <a:sym typeface="Calibri"/>
            </a:endParaRPr>
          </a:p>
        </p:txBody>
      </p:sp>
      <p:pic>
        <p:nvPicPr>
          <p:cNvPr id="310" name="Google Shape;310;p46"/>
          <p:cNvPicPr preferRelativeResize="0"/>
          <p:nvPr/>
        </p:nvPicPr>
        <p:blipFill rotWithShape="1">
          <a:blip r:embed="rId3">
            <a:alphaModFix/>
          </a:blip>
          <a:srcRect b="0" l="0" r="0" t="0"/>
          <a:stretch/>
        </p:blipFill>
        <p:spPr>
          <a:xfrm>
            <a:off x="3099372" y="113419"/>
            <a:ext cx="5685400" cy="48407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47"/>
          <p:cNvPicPr preferRelativeResize="0"/>
          <p:nvPr/>
        </p:nvPicPr>
        <p:blipFill rotWithShape="1">
          <a:blip r:embed="rId3">
            <a:alphaModFix/>
          </a:blip>
          <a:srcRect b="0" l="0" r="0" t="0"/>
          <a:stretch/>
        </p:blipFill>
        <p:spPr>
          <a:xfrm>
            <a:off x="2554275" y="691750"/>
            <a:ext cx="6157400" cy="4014700"/>
          </a:xfrm>
          <a:prstGeom prst="rect">
            <a:avLst/>
          </a:prstGeom>
          <a:noFill/>
          <a:ln>
            <a:noFill/>
          </a:ln>
        </p:spPr>
      </p:pic>
      <p:sp>
        <p:nvSpPr>
          <p:cNvPr id="316" name="Google Shape;316;p47"/>
          <p:cNvSpPr txBox="1"/>
          <p:nvPr>
            <p:ph type="title"/>
          </p:nvPr>
        </p:nvSpPr>
        <p:spPr>
          <a:xfrm>
            <a:off x="444828" y="0"/>
            <a:ext cx="4019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Aplicaciones</a:t>
            </a:r>
            <a:endParaRPr/>
          </a:p>
        </p:txBody>
      </p:sp>
      <p:pic>
        <p:nvPicPr>
          <p:cNvPr id="317" name="Google Shape;317;p47"/>
          <p:cNvPicPr preferRelativeResize="0"/>
          <p:nvPr/>
        </p:nvPicPr>
        <p:blipFill rotWithShape="1">
          <a:blip r:embed="rId4">
            <a:alphaModFix/>
          </a:blip>
          <a:srcRect b="0" l="0" r="0" t="0"/>
          <a:stretch/>
        </p:blipFill>
        <p:spPr>
          <a:xfrm>
            <a:off x="6044252" y="4653866"/>
            <a:ext cx="2255930" cy="43187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444828" y="0"/>
            <a:ext cx="4019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Aplicaciones</a:t>
            </a:r>
            <a:endParaRPr/>
          </a:p>
        </p:txBody>
      </p:sp>
      <p:sp>
        <p:nvSpPr>
          <p:cNvPr id="323" name="Google Shape;323;p48"/>
          <p:cNvSpPr txBox="1"/>
          <p:nvPr/>
        </p:nvSpPr>
        <p:spPr>
          <a:xfrm>
            <a:off x="576943" y="1132114"/>
            <a:ext cx="3012000" cy="2562900"/>
          </a:xfrm>
          <a:prstGeom prst="rect">
            <a:avLst/>
          </a:prstGeom>
          <a:noFill/>
          <a:ln>
            <a:noFill/>
          </a:ln>
        </p:spPr>
        <p:txBody>
          <a:bodyPr anchorCtr="0" anchor="t" bIns="34275" lIns="68575" spcFirstLastPara="1" rIns="68575" wrap="square" tIns="34275">
            <a:spAutoFit/>
          </a:bodyPr>
          <a:lstStyle/>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Debajo del decil 5 los intervalos de credibilidad Bayesiana empiezan a cruzar cero: paises con una desigualdad menor a 0.36 (paises con mayor igualdad), tienen menos efectos de inequidad causados por la inflación </a:t>
            </a:r>
            <a:endParaRPr sz="1800">
              <a:solidFill>
                <a:schemeClr val="dk1"/>
              </a:solidFill>
              <a:latin typeface="Calibri"/>
              <a:ea typeface="Calibri"/>
              <a:cs typeface="Calibri"/>
              <a:sym typeface="Calibri"/>
            </a:endParaRPr>
          </a:p>
        </p:txBody>
      </p:sp>
      <p:pic>
        <p:nvPicPr>
          <p:cNvPr id="324" name="Google Shape;324;p48"/>
          <p:cNvPicPr preferRelativeResize="0"/>
          <p:nvPr/>
        </p:nvPicPr>
        <p:blipFill rotWithShape="1">
          <a:blip r:embed="rId3">
            <a:alphaModFix/>
          </a:blip>
          <a:srcRect b="0" l="0" r="0" t="0"/>
          <a:stretch/>
        </p:blipFill>
        <p:spPr>
          <a:xfrm>
            <a:off x="4763851" y="1309106"/>
            <a:ext cx="4013262" cy="3723882"/>
          </a:xfrm>
          <a:prstGeom prst="rect">
            <a:avLst/>
          </a:prstGeom>
          <a:noFill/>
          <a:ln>
            <a:noFill/>
          </a:ln>
        </p:spPr>
      </p:pic>
      <p:pic>
        <p:nvPicPr>
          <p:cNvPr id="325" name="Google Shape;325;p48"/>
          <p:cNvPicPr preferRelativeResize="0"/>
          <p:nvPr/>
        </p:nvPicPr>
        <p:blipFill rotWithShape="1">
          <a:blip r:embed="rId4">
            <a:alphaModFix/>
          </a:blip>
          <a:srcRect b="0" l="0" r="0" t="0"/>
          <a:stretch/>
        </p:blipFill>
        <p:spPr>
          <a:xfrm>
            <a:off x="6073817" y="257643"/>
            <a:ext cx="3012066" cy="874471"/>
          </a:xfrm>
          <a:prstGeom prst="rect">
            <a:avLst/>
          </a:prstGeom>
          <a:noFill/>
          <a:ln>
            <a:noFill/>
          </a:ln>
        </p:spPr>
      </p:pic>
      <p:pic>
        <p:nvPicPr>
          <p:cNvPr id="326" name="Google Shape;326;p48"/>
          <p:cNvPicPr preferRelativeResize="0"/>
          <p:nvPr/>
        </p:nvPicPr>
        <p:blipFill rotWithShape="1">
          <a:blip r:embed="rId5">
            <a:alphaModFix/>
          </a:blip>
          <a:srcRect b="0" l="0" r="0" t="0"/>
          <a:stretch/>
        </p:blipFill>
        <p:spPr>
          <a:xfrm>
            <a:off x="3220667" y="644006"/>
            <a:ext cx="3086368" cy="540232"/>
          </a:xfrm>
          <a:prstGeom prst="rect">
            <a:avLst/>
          </a:prstGeom>
          <a:noFill/>
          <a:ln>
            <a:noFill/>
          </a:ln>
        </p:spPr>
      </p:pic>
      <p:sp>
        <p:nvSpPr>
          <p:cNvPr id="327" name="Google Shape;327;p48"/>
          <p:cNvSpPr txBox="1"/>
          <p:nvPr/>
        </p:nvSpPr>
        <p:spPr>
          <a:xfrm>
            <a:off x="6308273" y="4755989"/>
            <a:ext cx="2068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Decil 5 = 0.36</a:t>
            </a:r>
            <a:endParaRPr sz="1100"/>
          </a:p>
        </p:txBody>
      </p:sp>
      <p:pic>
        <p:nvPicPr>
          <p:cNvPr id="328" name="Google Shape;328;p48"/>
          <p:cNvPicPr preferRelativeResize="0"/>
          <p:nvPr/>
        </p:nvPicPr>
        <p:blipFill rotWithShape="1">
          <a:blip r:embed="rId6">
            <a:alphaModFix/>
          </a:blip>
          <a:srcRect b="0" l="0" r="0" t="19781"/>
          <a:stretch/>
        </p:blipFill>
        <p:spPr>
          <a:xfrm>
            <a:off x="3288230" y="186549"/>
            <a:ext cx="3086367" cy="39430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444828" y="0"/>
            <a:ext cx="4019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Aplicaciones</a:t>
            </a:r>
            <a:endParaRPr/>
          </a:p>
        </p:txBody>
      </p:sp>
      <p:sp>
        <p:nvSpPr>
          <p:cNvPr id="334" name="Google Shape;334;p49"/>
          <p:cNvSpPr txBox="1"/>
          <p:nvPr/>
        </p:nvSpPr>
        <p:spPr>
          <a:xfrm>
            <a:off x="576943" y="1132114"/>
            <a:ext cx="30120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alibri"/>
                <a:ea typeface="Calibri"/>
                <a:cs typeface="Calibri"/>
                <a:sym typeface="Calibri"/>
              </a:rPr>
              <a:t>Optimización</a:t>
            </a:r>
            <a:r>
              <a:rPr lang="en" sz="2400">
                <a:solidFill>
                  <a:schemeClr val="dk1"/>
                </a:solidFill>
                <a:latin typeface="Calibri"/>
                <a:ea typeface="Calibri"/>
                <a:cs typeface="Calibri"/>
                <a:sym typeface="Calibri"/>
              </a:rPr>
              <a:t> con algoritmos basados en colonias de hormigas</a:t>
            </a:r>
            <a:endParaRPr sz="2400">
              <a:solidFill>
                <a:schemeClr val="dk1"/>
              </a:solidFill>
              <a:latin typeface="Calibri"/>
              <a:ea typeface="Calibri"/>
              <a:cs typeface="Calibri"/>
              <a:sym typeface="Calibri"/>
            </a:endParaRPr>
          </a:p>
        </p:txBody>
      </p:sp>
      <p:pic>
        <p:nvPicPr>
          <p:cNvPr id="335" name="Google Shape;335;p49"/>
          <p:cNvPicPr preferRelativeResize="0"/>
          <p:nvPr/>
        </p:nvPicPr>
        <p:blipFill>
          <a:blip r:embed="rId3">
            <a:alphaModFix/>
          </a:blip>
          <a:stretch>
            <a:fillRect/>
          </a:stretch>
        </p:blipFill>
        <p:spPr>
          <a:xfrm>
            <a:off x="3741343" y="836875"/>
            <a:ext cx="5250257" cy="33642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0"/>
          <p:cNvSpPr txBox="1"/>
          <p:nvPr>
            <p:ph type="title"/>
          </p:nvPr>
        </p:nvSpPr>
        <p:spPr>
          <a:xfrm>
            <a:off x="444828" y="0"/>
            <a:ext cx="4019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Aplicaciones</a:t>
            </a:r>
            <a:endParaRPr/>
          </a:p>
        </p:txBody>
      </p:sp>
      <p:sp>
        <p:nvSpPr>
          <p:cNvPr id="341" name="Google Shape;341;p50"/>
          <p:cNvSpPr txBox="1"/>
          <p:nvPr/>
        </p:nvSpPr>
        <p:spPr>
          <a:xfrm>
            <a:off x="576943" y="1132114"/>
            <a:ext cx="30120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alibri"/>
                <a:ea typeface="Calibri"/>
                <a:cs typeface="Calibri"/>
                <a:sym typeface="Calibri"/>
              </a:rPr>
              <a:t>Optimización con algoritmos basados en colonias de hormigas</a:t>
            </a:r>
            <a:endParaRPr sz="2400">
              <a:solidFill>
                <a:schemeClr val="dk1"/>
              </a:solidFill>
              <a:latin typeface="Calibri"/>
              <a:ea typeface="Calibri"/>
              <a:cs typeface="Calibri"/>
              <a:sym typeface="Calibri"/>
            </a:endParaRPr>
          </a:p>
        </p:txBody>
      </p:sp>
      <p:pic>
        <p:nvPicPr>
          <p:cNvPr id="342" name="Google Shape;342;p50"/>
          <p:cNvPicPr preferRelativeResize="0"/>
          <p:nvPr/>
        </p:nvPicPr>
        <p:blipFill>
          <a:blip r:embed="rId3">
            <a:alphaModFix/>
          </a:blip>
          <a:stretch>
            <a:fillRect/>
          </a:stretch>
        </p:blipFill>
        <p:spPr>
          <a:xfrm>
            <a:off x="4616928" y="152400"/>
            <a:ext cx="3561226" cy="4838700"/>
          </a:xfrm>
          <a:prstGeom prst="rect">
            <a:avLst/>
          </a:prstGeom>
          <a:noFill/>
          <a:ln>
            <a:noFill/>
          </a:ln>
        </p:spPr>
      </p:pic>
      <p:pic>
        <p:nvPicPr>
          <p:cNvPr id="343" name="Google Shape;343;p50"/>
          <p:cNvPicPr preferRelativeResize="0"/>
          <p:nvPr/>
        </p:nvPicPr>
        <p:blipFill rotWithShape="1">
          <a:blip r:embed="rId4">
            <a:alphaModFix/>
          </a:blip>
          <a:srcRect b="0" l="0" r="0" t="47140"/>
          <a:stretch/>
        </p:blipFill>
        <p:spPr>
          <a:xfrm>
            <a:off x="1054775" y="2395250"/>
            <a:ext cx="3012000" cy="259584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1"/>
          <p:cNvSpPr txBox="1"/>
          <p:nvPr>
            <p:ph type="title"/>
          </p:nvPr>
        </p:nvSpPr>
        <p:spPr>
          <a:xfrm>
            <a:off x="444828" y="0"/>
            <a:ext cx="4019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Aplicaciones</a:t>
            </a:r>
            <a:endParaRPr/>
          </a:p>
        </p:txBody>
      </p:sp>
      <p:sp>
        <p:nvSpPr>
          <p:cNvPr id="349" name="Google Shape;349;p51"/>
          <p:cNvSpPr txBox="1"/>
          <p:nvPr/>
        </p:nvSpPr>
        <p:spPr>
          <a:xfrm>
            <a:off x="576943" y="1132114"/>
            <a:ext cx="30120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400">
                <a:solidFill>
                  <a:schemeClr val="dk1"/>
                </a:solidFill>
                <a:latin typeface="Calibri"/>
                <a:ea typeface="Calibri"/>
                <a:cs typeface="Calibri"/>
                <a:sym typeface="Calibri"/>
              </a:rPr>
              <a:t>Optimización con algoritmos basados en colonias de hormigas</a:t>
            </a:r>
            <a:endParaRPr sz="2400">
              <a:solidFill>
                <a:schemeClr val="dk1"/>
              </a:solidFill>
              <a:latin typeface="Calibri"/>
              <a:ea typeface="Calibri"/>
              <a:cs typeface="Calibri"/>
              <a:sym typeface="Calibri"/>
            </a:endParaRPr>
          </a:p>
        </p:txBody>
      </p:sp>
      <p:pic>
        <p:nvPicPr>
          <p:cNvPr id="350" name="Google Shape;350;p51"/>
          <p:cNvPicPr preferRelativeResize="0"/>
          <p:nvPr/>
        </p:nvPicPr>
        <p:blipFill>
          <a:blip r:embed="rId3">
            <a:alphaModFix/>
          </a:blip>
          <a:stretch>
            <a:fillRect/>
          </a:stretch>
        </p:blipFill>
        <p:spPr>
          <a:xfrm>
            <a:off x="4097049" y="152400"/>
            <a:ext cx="4112425" cy="4820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444828" y="0"/>
            <a:ext cx="4019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Aplicaciones</a:t>
            </a:r>
            <a:endParaRPr/>
          </a:p>
        </p:txBody>
      </p:sp>
      <p:pic>
        <p:nvPicPr>
          <p:cNvPr id="356" name="Google Shape;356;p52"/>
          <p:cNvPicPr preferRelativeResize="0"/>
          <p:nvPr/>
        </p:nvPicPr>
        <p:blipFill>
          <a:blip r:embed="rId3">
            <a:alphaModFix/>
          </a:blip>
          <a:stretch>
            <a:fillRect/>
          </a:stretch>
        </p:blipFill>
        <p:spPr>
          <a:xfrm>
            <a:off x="1689925" y="892200"/>
            <a:ext cx="5405750" cy="384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Etica en resultados de machine learning y deep learning</a:t>
            </a:r>
            <a:endParaRPr/>
          </a:p>
        </p:txBody>
      </p:sp>
      <p:sp>
        <p:nvSpPr>
          <p:cNvPr id="81" name="Google Shape;81;p17"/>
          <p:cNvSpPr txBox="1"/>
          <p:nvPr>
            <p:ph idx="1" type="body"/>
          </p:nvPr>
        </p:nvSpPr>
        <p:spPr>
          <a:xfrm>
            <a:off x="311700" y="923875"/>
            <a:ext cx="4824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Justicia: equidad en el trato entre los individuos y en la distribución de los recursos, oportunidades y beneficios </a:t>
            </a:r>
            <a:endParaRPr sz="1500">
              <a:solidFill>
                <a:schemeClr val="dk1"/>
              </a:solidFill>
            </a:endParaRPr>
          </a:p>
          <a:p>
            <a:pPr indent="0" lvl="0" marL="457200" rtl="0" algn="l">
              <a:spcBef>
                <a:spcPts val="1200"/>
              </a:spcBef>
              <a:spcAft>
                <a:spcPts val="0"/>
              </a:spcAft>
              <a:buNone/>
            </a:pPr>
            <a:r>
              <a:rPr lang="en" sz="1500">
                <a:solidFill>
                  <a:schemeClr val="dk1"/>
                </a:solidFill>
              </a:rPr>
              <a:t>Gedankenexperiment 2: un clasificador basado en machine learning (deep learning) creado para colocacion de creditos, asigna menos creditos a personas debido a caractersiticas como su genero (sexo) o etnicidad.</a:t>
            </a:r>
            <a:endParaRPr sz="1500">
              <a:solidFill>
                <a:schemeClr val="dk1"/>
              </a:solidFill>
            </a:endParaRPr>
          </a:p>
          <a:p>
            <a:pPr indent="0" lvl="0" marL="0" rtl="0" algn="l">
              <a:spcBef>
                <a:spcPts val="1200"/>
              </a:spcBef>
              <a:spcAft>
                <a:spcPts val="1200"/>
              </a:spcAft>
              <a:buNone/>
            </a:pPr>
            <a:r>
              <a:rPr lang="en" sz="1600">
                <a:solidFill>
                  <a:schemeClr val="dk1"/>
                </a:solidFill>
              </a:rPr>
              <a:t>¿</a:t>
            </a:r>
            <a:r>
              <a:rPr lang="en" sz="1500">
                <a:solidFill>
                  <a:schemeClr val="dk1"/>
                </a:solidFill>
              </a:rPr>
              <a:t>Debería ser el deontologismo la teoría ética a aplicar en estos algoritmos? (i.e. las acciones son moralmente correctas o incorrectas basadas en el cumplimiento de normas o deberes, incluso si eso resulta en un modelo menos eficiente o más costoso de implementar)</a:t>
            </a:r>
            <a:endParaRPr sz="1500">
              <a:solidFill>
                <a:schemeClr val="dk1"/>
              </a:solidFill>
            </a:endParaRPr>
          </a:p>
        </p:txBody>
      </p:sp>
      <p:pic>
        <p:nvPicPr>
          <p:cNvPr id="82" name="Google Shape;82;p17"/>
          <p:cNvPicPr preferRelativeResize="0"/>
          <p:nvPr/>
        </p:nvPicPr>
        <p:blipFill>
          <a:blip r:embed="rId3">
            <a:alphaModFix/>
          </a:blip>
          <a:stretch>
            <a:fillRect/>
          </a:stretch>
        </p:blipFill>
        <p:spPr>
          <a:xfrm>
            <a:off x="5230825" y="923875"/>
            <a:ext cx="3702900" cy="378504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3"/>
          <p:cNvSpPr txBox="1"/>
          <p:nvPr>
            <p:ph type="title"/>
          </p:nvPr>
        </p:nvSpPr>
        <p:spPr>
          <a:xfrm>
            <a:off x="444828" y="0"/>
            <a:ext cx="4019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Aplicaciones</a:t>
            </a:r>
            <a:endParaRPr/>
          </a:p>
        </p:txBody>
      </p:sp>
      <p:pic>
        <p:nvPicPr>
          <p:cNvPr id="362" name="Google Shape;362;p53"/>
          <p:cNvPicPr preferRelativeResize="0"/>
          <p:nvPr/>
        </p:nvPicPr>
        <p:blipFill>
          <a:blip r:embed="rId3">
            <a:alphaModFix/>
          </a:blip>
          <a:stretch>
            <a:fillRect/>
          </a:stretch>
        </p:blipFill>
        <p:spPr>
          <a:xfrm>
            <a:off x="1501875" y="994200"/>
            <a:ext cx="5638182" cy="3844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Links a tesis de </a:t>
            </a:r>
            <a:r>
              <a:rPr lang="en"/>
              <a:t>maestría</a:t>
            </a:r>
            <a:r>
              <a:rPr lang="en"/>
              <a:t> en ciencia de datos</a:t>
            </a:r>
            <a:endParaRPr/>
          </a:p>
        </p:txBody>
      </p:sp>
      <p:sp>
        <p:nvSpPr>
          <p:cNvPr id="368" name="Google Shape;368;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https://openresearch.amsterdam/en/page/88292/master-theses---data-science-artificial-intelligence</a:t>
            </a:r>
            <a:r>
              <a:rPr lang="en"/>
              <a:t> </a:t>
            </a:r>
            <a:endParaRPr/>
          </a:p>
          <a:p>
            <a:pPr indent="0" lvl="0" marL="0" rtl="0" algn="l">
              <a:spcBef>
                <a:spcPts val="1200"/>
              </a:spcBef>
              <a:spcAft>
                <a:spcPts val="0"/>
              </a:spcAft>
              <a:buNone/>
            </a:pPr>
            <a:r>
              <a:t/>
            </a:r>
            <a:endParaRPr sz="2500">
              <a:solidFill>
                <a:schemeClr val="dk1"/>
              </a:solidFill>
            </a:endParaRPr>
          </a:p>
          <a:p>
            <a:pPr indent="0" lvl="0" marL="0" rtl="0" algn="l">
              <a:spcBef>
                <a:spcPts val="1200"/>
              </a:spcBef>
              <a:spcAft>
                <a:spcPts val="0"/>
              </a:spcAft>
              <a:buNone/>
            </a:pPr>
            <a:r>
              <a:rPr lang="en" sz="2500">
                <a:solidFill>
                  <a:schemeClr val="dk1"/>
                </a:solidFill>
              </a:rPr>
              <a:t>Veamos un par de tesis y su estructura</a:t>
            </a:r>
            <a:endParaRPr sz="25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Etica en resultados de machine learning y deep learning</a:t>
            </a:r>
            <a:endParaRPr/>
          </a:p>
        </p:txBody>
      </p:sp>
      <p:pic>
        <p:nvPicPr>
          <p:cNvPr id="88" name="Google Shape;88;p18"/>
          <p:cNvPicPr preferRelativeResize="0"/>
          <p:nvPr/>
        </p:nvPicPr>
        <p:blipFill>
          <a:blip r:embed="rId3">
            <a:alphaModFix/>
          </a:blip>
          <a:stretch>
            <a:fillRect/>
          </a:stretch>
        </p:blipFill>
        <p:spPr>
          <a:xfrm>
            <a:off x="651600" y="1834725"/>
            <a:ext cx="3314700" cy="3048000"/>
          </a:xfrm>
          <a:prstGeom prst="rect">
            <a:avLst/>
          </a:prstGeom>
          <a:noFill/>
          <a:ln>
            <a:noFill/>
          </a:ln>
        </p:spPr>
      </p:pic>
      <p:pic>
        <p:nvPicPr>
          <p:cNvPr id="89" name="Google Shape;89;p18"/>
          <p:cNvPicPr preferRelativeResize="0"/>
          <p:nvPr/>
        </p:nvPicPr>
        <p:blipFill>
          <a:blip r:embed="rId4">
            <a:alphaModFix/>
          </a:blip>
          <a:stretch>
            <a:fillRect/>
          </a:stretch>
        </p:blipFill>
        <p:spPr>
          <a:xfrm>
            <a:off x="4147600" y="1834725"/>
            <a:ext cx="4909100" cy="2541647"/>
          </a:xfrm>
          <a:prstGeom prst="rect">
            <a:avLst/>
          </a:prstGeom>
          <a:noFill/>
          <a:ln>
            <a:noFill/>
          </a:ln>
        </p:spPr>
      </p:pic>
      <p:sp>
        <p:nvSpPr>
          <p:cNvPr id="90" name="Google Shape;90;p18"/>
          <p:cNvSpPr txBox="1"/>
          <p:nvPr/>
        </p:nvSpPr>
        <p:spPr>
          <a:xfrm>
            <a:off x="694475" y="665550"/>
            <a:ext cx="7516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Ethical biases of Artificial Intelligence in Algorithmic Lending: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Bank D-Miro: micro-financial institution from Ecuador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Ethnicity was approached with a measure of the regional location of the Montubios</a:t>
            </a:r>
            <a:endParaRPr>
              <a:solidFill>
                <a:schemeClr val="dk1"/>
              </a:solidFill>
            </a:endParaRPr>
          </a:p>
          <a:p>
            <a:pPr indent="0" lvl="0" marL="457200" rtl="0" algn="l">
              <a:spcBef>
                <a:spcPts val="0"/>
              </a:spcBef>
              <a:spcAft>
                <a:spcPts val="0"/>
              </a:spcAft>
              <a:buNone/>
            </a:pPr>
            <a:r>
              <a:rPr lang="en">
                <a:solidFill>
                  <a:schemeClr val="dk1"/>
                </a:solidFill>
              </a:rPr>
              <a:t>in Ecuador.</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Etica en resultados de machine learning y deep learning</a:t>
            </a:r>
            <a:endParaRPr/>
          </a:p>
        </p:txBody>
      </p:sp>
      <p:pic>
        <p:nvPicPr>
          <p:cNvPr id="96" name="Google Shape;96;p19"/>
          <p:cNvPicPr preferRelativeResize="0"/>
          <p:nvPr/>
        </p:nvPicPr>
        <p:blipFill>
          <a:blip r:embed="rId3">
            <a:alphaModFix/>
          </a:blip>
          <a:stretch>
            <a:fillRect/>
          </a:stretch>
        </p:blipFill>
        <p:spPr>
          <a:xfrm>
            <a:off x="4408975" y="653975"/>
            <a:ext cx="3905976" cy="4414025"/>
          </a:xfrm>
          <a:prstGeom prst="rect">
            <a:avLst/>
          </a:prstGeom>
          <a:noFill/>
          <a:ln>
            <a:noFill/>
          </a:ln>
        </p:spPr>
      </p:pic>
      <p:pic>
        <p:nvPicPr>
          <p:cNvPr id="97" name="Google Shape;97;p19"/>
          <p:cNvPicPr preferRelativeResize="0"/>
          <p:nvPr/>
        </p:nvPicPr>
        <p:blipFill>
          <a:blip r:embed="rId4">
            <a:alphaModFix/>
          </a:blip>
          <a:stretch>
            <a:fillRect/>
          </a:stretch>
        </p:blipFill>
        <p:spPr>
          <a:xfrm>
            <a:off x="579200" y="653975"/>
            <a:ext cx="3905975" cy="44140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Etica en resultados de machine learning y deep learning</a:t>
            </a:r>
            <a:endParaRPr/>
          </a:p>
        </p:txBody>
      </p:sp>
      <p:sp>
        <p:nvSpPr>
          <p:cNvPr id="103" name="Google Shape;103;p20"/>
          <p:cNvSpPr txBox="1"/>
          <p:nvPr>
            <p:ph idx="1" type="body"/>
          </p:nvPr>
        </p:nvSpPr>
        <p:spPr>
          <a:xfrm>
            <a:off x="311700" y="923875"/>
            <a:ext cx="8238900" cy="3936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Métricas</a:t>
            </a:r>
            <a:r>
              <a:rPr lang="en" sz="1600">
                <a:solidFill>
                  <a:schemeClr val="dk1"/>
                </a:solidFill>
              </a:rPr>
              <a:t> de desempeño: paridad </a:t>
            </a:r>
            <a:r>
              <a:rPr lang="en" sz="1600">
                <a:solidFill>
                  <a:schemeClr val="dk1"/>
                </a:solidFill>
              </a:rPr>
              <a:t>demográfica (tasa de resultados positivos igual entre diferentes grupos)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Algoritmos realizan ajustes durante el preprocesamiento, durante el entrenamiento, o durante el post-procesamiento: imbalanced-learning, AIF360, Fairlean.</a:t>
            </a:r>
            <a:endParaRPr sz="1600">
              <a:solidFill>
                <a:schemeClr val="dk1"/>
              </a:solidFill>
            </a:endParaRPr>
          </a:p>
          <a:p>
            <a:pPr indent="457200" lvl="0" marL="0" rtl="0" algn="l">
              <a:spcBef>
                <a:spcPts val="1200"/>
              </a:spcBef>
              <a:spcAft>
                <a:spcPts val="0"/>
              </a:spcAft>
              <a:buNone/>
            </a:pPr>
            <a:r>
              <a:rPr b="1" lang="en" sz="1200">
                <a:solidFill>
                  <a:schemeClr val="dk1"/>
                </a:solidFill>
              </a:rPr>
              <a:t>AIF360 (AI Fairness 360):</a:t>
            </a:r>
            <a:endParaRPr b="1" sz="1200">
              <a:solidFill>
                <a:schemeClr val="dk1"/>
              </a:solidFill>
            </a:endParaRPr>
          </a:p>
          <a:p>
            <a:pPr indent="-304800" lvl="0" marL="914400" rtl="0" algn="l">
              <a:spcBef>
                <a:spcPts val="1200"/>
              </a:spcBef>
              <a:spcAft>
                <a:spcPts val="0"/>
              </a:spcAft>
              <a:buClr>
                <a:schemeClr val="dk1"/>
              </a:buClr>
              <a:buSzPts val="1200"/>
              <a:buChar char="●"/>
            </a:pPr>
            <a:r>
              <a:rPr lang="en" sz="1200">
                <a:solidFill>
                  <a:schemeClr val="dk1"/>
                </a:solidFill>
              </a:rPr>
              <a:t>Desarrollada por IBM, es una de las bibliotecas más completas para abordar la discriminación en machine learning. Incluye herramientas para preprocesamiento, inprocesamiento y posprocesamiento.</a:t>
            </a:r>
            <a:endParaRPr sz="1200">
              <a:solidFill>
                <a:schemeClr val="dk1"/>
              </a:solidFill>
            </a:endParaRPr>
          </a:p>
          <a:p>
            <a:pPr indent="-304800" lvl="0" marL="914400" rtl="0" algn="l">
              <a:spcBef>
                <a:spcPts val="0"/>
              </a:spcBef>
              <a:spcAft>
                <a:spcPts val="0"/>
              </a:spcAft>
              <a:buClr>
                <a:schemeClr val="dk1"/>
              </a:buClr>
              <a:buSzPts val="1200"/>
              <a:buChar char="●"/>
            </a:pPr>
            <a:r>
              <a:rPr lang="en" sz="1200">
                <a:solidFill>
                  <a:schemeClr val="dk1"/>
                </a:solidFill>
              </a:rPr>
              <a:t>Incluye algoritmos para reducir el sesgo y métricas para evaluar la equidad.</a:t>
            </a:r>
            <a:endParaRPr sz="1200">
              <a:solidFill>
                <a:schemeClr val="dk1"/>
              </a:solidFill>
            </a:endParaRPr>
          </a:p>
          <a:p>
            <a:pPr indent="457200" lvl="0" marL="0" rtl="0" algn="l">
              <a:spcBef>
                <a:spcPts val="1200"/>
              </a:spcBef>
              <a:spcAft>
                <a:spcPts val="0"/>
              </a:spcAft>
              <a:buNone/>
            </a:pPr>
            <a:r>
              <a:rPr b="1" lang="en" sz="1200">
                <a:solidFill>
                  <a:schemeClr val="dk1"/>
                </a:solidFill>
              </a:rPr>
              <a:t>Fairlearn</a:t>
            </a:r>
            <a:endParaRPr b="1" sz="1200">
              <a:solidFill>
                <a:schemeClr val="dk1"/>
              </a:solidFill>
            </a:endParaRPr>
          </a:p>
          <a:p>
            <a:pPr indent="-304800" lvl="0" marL="914400" rtl="0" algn="l">
              <a:spcBef>
                <a:spcPts val="1200"/>
              </a:spcBef>
              <a:spcAft>
                <a:spcPts val="0"/>
              </a:spcAft>
              <a:buClr>
                <a:schemeClr val="dk1"/>
              </a:buClr>
              <a:buSzPts val="1200"/>
              <a:buChar char="●"/>
            </a:pPr>
            <a:r>
              <a:rPr lang="en" sz="1200">
                <a:solidFill>
                  <a:schemeClr val="dk1"/>
                </a:solidFill>
              </a:rPr>
              <a:t>Fairlearn es una biblioteca de Microsoft que proporciona herramientas para evaluar y mitigar el sesgo en modelos de machine learning. </a:t>
            </a:r>
            <a:endParaRPr sz="1200">
              <a:solidFill>
                <a:schemeClr val="dk1"/>
              </a:solidFill>
            </a:endParaRPr>
          </a:p>
          <a:p>
            <a:pPr indent="-304800" lvl="0" marL="914400" rtl="0" algn="l">
              <a:spcBef>
                <a:spcPts val="0"/>
              </a:spcBef>
              <a:spcAft>
                <a:spcPts val="0"/>
              </a:spcAft>
              <a:buClr>
                <a:schemeClr val="dk1"/>
              </a:buClr>
              <a:buSzPts val="1200"/>
              <a:buChar char="●"/>
            </a:pPr>
            <a:r>
              <a:rPr lang="en" sz="1200">
                <a:solidFill>
                  <a:schemeClr val="dk1"/>
                </a:solidFill>
              </a:rPr>
              <a:t>Incluye técnicas para ajustar los modelos y garantizar que cumplan con criterios de equidad.</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Etica en resultados de machine learning y deep learning</a:t>
            </a:r>
            <a:endParaRPr/>
          </a:p>
        </p:txBody>
      </p:sp>
      <p:sp>
        <p:nvSpPr>
          <p:cNvPr id="109" name="Google Shape;109;p21"/>
          <p:cNvSpPr txBox="1"/>
          <p:nvPr>
            <p:ph idx="1" type="body"/>
          </p:nvPr>
        </p:nvSpPr>
        <p:spPr>
          <a:xfrm>
            <a:off x="196200" y="1658450"/>
            <a:ext cx="4154100" cy="30597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R</a:t>
            </a:r>
            <a:r>
              <a:rPr lang="en" sz="1500">
                <a:solidFill>
                  <a:schemeClr val="dk1"/>
                </a:solidFill>
              </a:rPr>
              <a:t>estricciones de imparcialidad en el árbol de decisión: reduce el potencial de resultados sesgados y promueve decisiones más equitativas entre los grupos sensibles.</a:t>
            </a:r>
            <a:endParaRPr sz="1500">
              <a:solidFill>
                <a:schemeClr val="dk1"/>
              </a:solidFill>
            </a:endParaRPr>
          </a:p>
          <a:p>
            <a:pPr indent="-323850" lvl="0" marL="457200" rtl="0" algn="l">
              <a:spcBef>
                <a:spcPts val="1000"/>
              </a:spcBef>
              <a:spcAft>
                <a:spcPts val="0"/>
              </a:spcAft>
              <a:buClr>
                <a:schemeClr val="dk1"/>
              </a:buClr>
              <a:buSzPts val="1500"/>
              <a:buChar char="●"/>
            </a:pPr>
            <a:r>
              <a:rPr lang="en" sz="1500">
                <a:solidFill>
                  <a:schemeClr val="dk1"/>
                </a:solidFill>
              </a:rPr>
              <a:t>Incluye métricas de equidad: paridad demográfica, las probabilidades igualadas u otros criterios de equidad.</a:t>
            </a:r>
            <a:endParaRPr sz="1500">
              <a:solidFill>
                <a:schemeClr val="dk1"/>
              </a:solidFill>
            </a:endParaRPr>
          </a:p>
          <a:p>
            <a:pPr indent="-323850" lvl="0" marL="457200" rtl="0" algn="l">
              <a:spcBef>
                <a:spcPts val="1000"/>
              </a:spcBef>
              <a:spcAft>
                <a:spcPts val="1000"/>
              </a:spcAft>
              <a:buClr>
                <a:schemeClr val="dk1"/>
              </a:buClr>
              <a:buSzPts val="1500"/>
              <a:buChar char="●"/>
            </a:pPr>
            <a:r>
              <a:rPr lang="en" sz="1500">
                <a:solidFill>
                  <a:schemeClr val="dk1"/>
                </a:solidFill>
              </a:rPr>
              <a:t>División basada en hiperplanos para permitir límites de decisión más flexibles y complejos</a:t>
            </a:r>
            <a:endParaRPr sz="1500">
              <a:solidFill>
                <a:schemeClr val="dk1"/>
              </a:solidFill>
            </a:endParaRPr>
          </a:p>
        </p:txBody>
      </p:sp>
      <p:pic>
        <p:nvPicPr>
          <p:cNvPr id="110" name="Google Shape;110;p21"/>
          <p:cNvPicPr preferRelativeResize="0"/>
          <p:nvPr/>
        </p:nvPicPr>
        <p:blipFill>
          <a:blip r:embed="rId3">
            <a:alphaModFix/>
          </a:blip>
          <a:stretch>
            <a:fillRect/>
          </a:stretch>
        </p:blipFill>
        <p:spPr>
          <a:xfrm>
            <a:off x="4350425" y="1923738"/>
            <a:ext cx="4667850" cy="2529125"/>
          </a:xfrm>
          <a:prstGeom prst="rect">
            <a:avLst/>
          </a:prstGeom>
          <a:noFill/>
          <a:ln>
            <a:noFill/>
          </a:ln>
        </p:spPr>
      </p:pic>
      <p:sp>
        <p:nvSpPr>
          <p:cNvPr id="111" name="Google Shape;111;p21"/>
          <p:cNvSpPr txBox="1"/>
          <p:nvPr/>
        </p:nvSpPr>
        <p:spPr>
          <a:xfrm>
            <a:off x="490600" y="712925"/>
            <a:ext cx="79194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600">
                <a:solidFill>
                  <a:schemeClr val="dk1"/>
                </a:solidFill>
              </a:rPr>
              <a:t>FAHT (Fairness-Aware Hyperplane Tree: árbol hiperplano consciente de la equidad) clasificador de árbol de decisión diseñado para abordar cuestiones de equidad en tareas de clasificación y regresión.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Spatial machine learning</a:t>
            </a:r>
            <a:endParaRPr/>
          </a:p>
        </p:txBody>
      </p:sp>
      <p:pic>
        <p:nvPicPr>
          <p:cNvPr id="117" name="Google Shape;117;p22"/>
          <p:cNvPicPr preferRelativeResize="0"/>
          <p:nvPr/>
        </p:nvPicPr>
        <p:blipFill>
          <a:blip r:embed="rId3">
            <a:alphaModFix/>
          </a:blip>
          <a:stretch>
            <a:fillRect/>
          </a:stretch>
        </p:blipFill>
        <p:spPr>
          <a:xfrm>
            <a:off x="2194000" y="3417450"/>
            <a:ext cx="1509500" cy="1485350"/>
          </a:xfrm>
          <a:prstGeom prst="rect">
            <a:avLst/>
          </a:prstGeom>
          <a:noFill/>
          <a:ln>
            <a:noFill/>
          </a:ln>
        </p:spPr>
      </p:pic>
      <p:pic>
        <p:nvPicPr>
          <p:cNvPr id="118" name="Google Shape;118;p22"/>
          <p:cNvPicPr preferRelativeResize="0"/>
          <p:nvPr/>
        </p:nvPicPr>
        <p:blipFill>
          <a:blip r:embed="rId4">
            <a:alphaModFix/>
          </a:blip>
          <a:stretch>
            <a:fillRect/>
          </a:stretch>
        </p:blipFill>
        <p:spPr>
          <a:xfrm>
            <a:off x="3884725" y="1170125"/>
            <a:ext cx="4947572" cy="3820976"/>
          </a:xfrm>
          <a:prstGeom prst="rect">
            <a:avLst/>
          </a:prstGeom>
          <a:noFill/>
          <a:ln>
            <a:noFill/>
          </a:ln>
        </p:spPr>
      </p:pic>
      <p:sp>
        <p:nvSpPr>
          <p:cNvPr id="119" name="Google Shape;119;p22"/>
          <p:cNvSpPr txBox="1"/>
          <p:nvPr/>
        </p:nvSpPr>
        <p:spPr>
          <a:xfrm>
            <a:off x="205750" y="1170125"/>
            <a:ext cx="3678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Indonesian socioeconomic survey data - the Social Surveys National Economy</a:t>
            </a:r>
            <a:endParaRPr sz="1800">
              <a:solidFill>
                <a:schemeClr val="dk1"/>
              </a:solidFill>
            </a:endParaRPr>
          </a:p>
          <a:p>
            <a:pPr indent="0" lvl="0" marL="0" rtl="0" algn="l">
              <a:spcBef>
                <a:spcPts val="0"/>
              </a:spcBef>
              <a:spcAft>
                <a:spcPts val="0"/>
              </a:spcAft>
              <a:buNone/>
            </a:pPr>
            <a:r>
              <a:rPr lang="en" sz="1800">
                <a:solidFill>
                  <a:schemeClr val="dk1"/>
                </a:solidFill>
              </a:rPr>
              <a:t>(SUSENAS)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Que hogares deben recibir transferencias para reducir la pobreza?</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